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71" r:id="rId13"/>
    <p:sldId id="272" r:id="rId14"/>
    <p:sldId id="274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0897" y="294513"/>
            <a:ext cx="778220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39" y="50114"/>
            <a:ext cx="757052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340" y="1575053"/>
            <a:ext cx="7859318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gram39.ru/materials/nachalnaya-shkola/" TargetMode="Externa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brenok.oc3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10895" y="1426463"/>
            <a:ext cx="8681720" cy="2570480"/>
            <a:chOff x="310895" y="1426463"/>
            <a:chExt cx="8681720" cy="257048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895" y="1426463"/>
              <a:ext cx="8681466" cy="12291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235" y="2097023"/>
              <a:ext cx="8571738" cy="12291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3248" y="2767583"/>
              <a:ext cx="5971794" cy="122910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marR="508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«Формирование</a:t>
            </a:r>
            <a:r>
              <a:rPr spc="-60" dirty="0"/>
              <a:t> </a:t>
            </a:r>
            <a:r>
              <a:rPr spc="-10" dirty="0"/>
              <a:t>финансовой </a:t>
            </a:r>
            <a:r>
              <a:rPr spc="-955" dirty="0"/>
              <a:t> </a:t>
            </a:r>
            <a:r>
              <a:rPr spc="-5" dirty="0"/>
              <a:t>грамотности </a:t>
            </a:r>
            <a:r>
              <a:rPr dirty="0"/>
              <a:t>у </a:t>
            </a:r>
            <a:r>
              <a:rPr spc="-15" dirty="0"/>
              <a:t>обучающихся </a:t>
            </a:r>
            <a:r>
              <a:rPr spc="-955" dirty="0"/>
              <a:t> </a:t>
            </a:r>
            <a:r>
              <a:rPr spc="-20" dirty="0"/>
              <a:t>начальной</a:t>
            </a:r>
            <a:r>
              <a:rPr spc="-10" dirty="0"/>
              <a:t> </a:t>
            </a:r>
            <a:r>
              <a:rPr spc="-20" dirty="0"/>
              <a:t>школы»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18257" y="286258"/>
            <a:ext cx="35090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35" dirty="0" smtClean="0">
                <a:solidFill>
                  <a:srgbClr val="000000"/>
                </a:solidFill>
              </a:rPr>
              <a:t>М</a:t>
            </a:r>
            <a:r>
              <a:rPr lang="ru-RU" sz="2400" spc="-35" dirty="0" smtClean="0">
                <a:solidFill>
                  <a:srgbClr val="000000"/>
                </a:solidFill>
              </a:rPr>
              <a:t>БОУ Одинцовская гимназия №7</a:t>
            </a:r>
            <a:endParaRPr sz="2400" dirty="0"/>
          </a:p>
        </p:txBody>
      </p:sp>
      <p:sp>
        <p:nvSpPr>
          <p:cNvPr id="13" name="object 13"/>
          <p:cNvSpPr txBox="1"/>
          <p:nvPr/>
        </p:nvSpPr>
        <p:spPr>
          <a:xfrm>
            <a:off x="5190490" y="4397502"/>
            <a:ext cx="35509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mbria"/>
                <a:cs typeface="Cambria"/>
              </a:rPr>
              <a:t>Учитель</a:t>
            </a:r>
            <a:r>
              <a:rPr sz="2000" b="1" spc="-7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начальных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классов:</a:t>
            </a:r>
            <a:endParaRPr sz="2000" dirty="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lang="ru-RU" sz="2000" dirty="0" smtClean="0">
                <a:latin typeface="Cambria"/>
                <a:cs typeface="Cambria"/>
              </a:rPr>
              <a:t>Малышева Н.И.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9604" y="5905296"/>
            <a:ext cx="72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Cambria"/>
                <a:cs typeface="Cambria"/>
              </a:rPr>
              <a:t>202</a:t>
            </a:r>
            <a:r>
              <a:rPr lang="ru-RU" sz="1800" b="1" spc="-5" smtClean="0">
                <a:latin typeface="Cambria"/>
                <a:cs typeface="Cambria"/>
              </a:rPr>
              <a:t>2</a:t>
            </a:r>
            <a:r>
              <a:rPr sz="1800" b="1" spc="-95" smtClean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г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55" dirty="0"/>
              <a:t> </a:t>
            </a:r>
            <a:r>
              <a:rPr spc="-5" dirty="0"/>
              <a:t>деятельность.</a:t>
            </a:r>
          </a:p>
          <a:p>
            <a:pPr marL="167005" algn="ctr">
              <a:lnSpc>
                <a:spcPct val="100000"/>
              </a:lnSpc>
            </a:pPr>
            <a:r>
              <a:rPr spc="-5" dirty="0"/>
              <a:t>Математика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327403"/>
            <a:ext cx="6179058" cy="24284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0151" y="3848100"/>
            <a:ext cx="5938265" cy="2791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35" dirty="0"/>
              <a:t> </a:t>
            </a:r>
            <a:r>
              <a:rPr spc="-5" dirty="0"/>
              <a:t>деятельность.</a:t>
            </a:r>
          </a:p>
          <a:p>
            <a:pPr marL="167640" algn="ctr">
              <a:lnSpc>
                <a:spcPct val="100000"/>
              </a:lnSpc>
            </a:pPr>
            <a:r>
              <a:rPr spc="-15" dirty="0"/>
              <a:t>Русский</a:t>
            </a:r>
            <a:r>
              <a:rPr spc="-40" dirty="0"/>
              <a:t> </a:t>
            </a:r>
            <a:r>
              <a:rPr dirty="0"/>
              <a:t>язык</a:t>
            </a:r>
            <a:r>
              <a:rPr spc="-2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Литературное</a:t>
            </a:r>
            <a:r>
              <a:rPr spc="-40" dirty="0"/>
              <a:t> </a:t>
            </a:r>
            <a:r>
              <a:rPr spc="-10" dirty="0"/>
              <a:t>чтение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0" y="4535423"/>
            <a:ext cx="3083813" cy="23202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267" y="1165351"/>
            <a:ext cx="8629015" cy="5248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01975" marR="582930" indent="-251523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F922C"/>
                </a:solidFill>
                <a:latin typeface="Times New Roman"/>
                <a:cs typeface="Times New Roman"/>
              </a:rPr>
              <a:t>Прочитай отрывок из </a:t>
            </a:r>
            <a:r>
              <a:rPr sz="2000" b="1" spc="-10" dirty="0">
                <a:solidFill>
                  <a:srgbClr val="EF922C"/>
                </a:solidFill>
                <a:latin typeface="Times New Roman"/>
                <a:cs typeface="Times New Roman"/>
              </a:rPr>
              <a:t>текста </a:t>
            </a:r>
            <a:r>
              <a:rPr sz="2000" b="1" spc="-20" dirty="0">
                <a:solidFill>
                  <a:srgbClr val="EF922C"/>
                </a:solidFill>
                <a:latin typeface="Times New Roman"/>
                <a:cs typeface="Times New Roman"/>
              </a:rPr>
              <a:t>«Похождение </a:t>
            </a:r>
            <a:r>
              <a:rPr sz="2000" b="1" spc="-15" dirty="0">
                <a:solidFill>
                  <a:srgbClr val="EF922C"/>
                </a:solidFill>
                <a:latin typeface="Times New Roman"/>
                <a:cs typeface="Times New Roman"/>
              </a:rPr>
              <a:t>рубля» </a:t>
            </a:r>
            <a:r>
              <a:rPr sz="2000" b="1" spc="-5" dirty="0">
                <a:solidFill>
                  <a:srgbClr val="EF922C"/>
                </a:solidFill>
                <a:latin typeface="Times New Roman"/>
                <a:cs typeface="Times New Roman"/>
              </a:rPr>
              <a:t>С. </a:t>
            </a:r>
            <a:r>
              <a:rPr sz="2000" b="1" spc="-10" dirty="0">
                <a:solidFill>
                  <a:srgbClr val="EF922C"/>
                </a:solidFill>
                <a:latin typeface="Times New Roman"/>
                <a:cs typeface="Times New Roman"/>
              </a:rPr>
              <a:t>Михалкова </a:t>
            </a:r>
            <a:r>
              <a:rPr sz="2000" b="1" spc="-484" dirty="0">
                <a:solidFill>
                  <a:srgbClr val="EF922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F922C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EF922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EF922C"/>
                </a:solidFill>
                <a:latin typeface="Times New Roman"/>
                <a:cs typeface="Times New Roman"/>
              </a:rPr>
              <a:t>ответь</a:t>
            </a:r>
            <a:r>
              <a:rPr sz="2000" b="1" spc="15" dirty="0">
                <a:solidFill>
                  <a:srgbClr val="EF922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F922C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EF922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F922C"/>
                </a:solidFill>
                <a:latin typeface="Times New Roman"/>
                <a:cs typeface="Times New Roman"/>
              </a:rPr>
              <a:t>вопросы.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455"/>
              </a:spcBef>
              <a:tabLst>
                <a:tab pos="628015" algn="l"/>
                <a:tab pos="838835" algn="l"/>
                <a:tab pos="1475740" algn="l"/>
                <a:tab pos="4732655" algn="l"/>
                <a:tab pos="5659755" algn="l"/>
                <a:tab pos="7572375" algn="l"/>
                <a:tab pos="8138159" algn="l"/>
                <a:tab pos="8526780" algn="l"/>
              </a:tabLst>
            </a:pP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	-	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Р</a:t>
            </a:r>
            <a:r>
              <a:rPr sz="1400" spc="-50" dirty="0">
                <a:solidFill>
                  <a:srgbClr val="2F2F2F"/>
                </a:solidFill>
                <a:latin typeface="Times New Roman"/>
                <a:cs typeface="Times New Roman"/>
              </a:rPr>
              <a:t>у</a:t>
            </a:r>
            <a:r>
              <a:rPr sz="1400" spc="-35" dirty="0">
                <a:solidFill>
                  <a:srgbClr val="2F2F2F"/>
                </a:solidFill>
                <a:latin typeface="Times New Roman"/>
                <a:cs typeface="Times New Roman"/>
              </a:rPr>
              <a:t>б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.	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еньк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й </a:t>
            </a:r>
            <a:r>
              <a:rPr sz="1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со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е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й </a:t>
            </a:r>
            <a:r>
              <a:rPr sz="1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45" dirty="0">
                <a:solidFill>
                  <a:srgbClr val="2F2F2F"/>
                </a:solidFill>
                <a:latin typeface="Times New Roman"/>
                <a:cs typeface="Times New Roman"/>
              </a:rPr>
              <a:t>бу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м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ажн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ы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й </a:t>
            </a:r>
            <a:r>
              <a:rPr sz="1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Р</a:t>
            </a:r>
            <a:r>
              <a:rPr sz="1400" spc="-50" dirty="0">
                <a:solidFill>
                  <a:srgbClr val="2F2F2F"/>
                </a:solidFill>
                <a:latin typeface="Times New Roman"/>
                <a:cs typeface="Times New Roman"/>
              </a:rPr>
              <a:t>у</a:t>
            </a:r>
            <a:r>
              <a:rPr sz="1400" spc="-35" dirty="0">
                <a:solidFill>
                  <a:srgbClr val="2F2F2F"/>
                </a:solidFill>
                <a:latin typeface="Times New Roman"/>
                <a:cs typeface="Times New Roman"/>
              </a:rPr>
              <a:t>б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.	</a:t>
            </a:r>
            <a:r>
              <a:rPr sz="1400" spc="-40" dirty="0">
                <a:solidFill>
                  <a:srgbClr val="2F2F2F"/>
                </a:solidFill>
                <a:latin typeface="Times New Roman"/>
                <a:cs typeface="Times New Roman"/>
              </a:rPr>
              <a:t>Р</a:t>
            </a:r>
            <a:r>
              <a:rPr sz="1400" spc="-45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д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ся </a:t>
            </a:r>
            <a:r>
              <a:rPr sz="14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	в </a:t>
            </a:r>
            <a:r>
              <a:rPr sz="1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б</a:t>
            </a:r>
            <a:r>
              <a:rPr sz="1400" spc="-30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ш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 </a:t>
            </a:r>
            <a:r>
              <a:rPr sz="14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к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р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чн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	д</a:t>
            </a:r>
            <a:r>
              <a:rPr sz="1400" spc="-30" dirty="0">
                <a:solidFill>
                  <a:srgbClr val="2F2F2F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ме,	</a:t>
            </a:r>
            <a:r>
              <a:rPr sz="1400" spc="-75" dirty="0">
                <a:solidFill>
                  <a:srgbClr val="2F2F2F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де	у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каждого</a:t>
            </a:r>
            <a:r>
              <a:rPr sz="1400" spc="3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входа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и</a:t>
            </a:r>
            <a:r>
              <a:rPr sz="1400" spc="3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выхода</a:t>
            </a:r>
            <a:r>
              <a:rPr sz="1400" spc="3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стоят</a:t>
            </a:r>
            <a:r>
              <a:rPr sz="1400" spc="3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часовые</a:t>
            </a:r>
            <a:r>
              <a:rPr sz="1400" spc="3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spc="3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2F2F2F"/>
                </a:solidFill>
                <a:latin typeface="Times New Roman"/>
                <a:cs typeface="Times New Roman"/>
              </a:rPr>
              <a:t>куда</a:t>
            </a:r>
            <a:r>
              <a:rPr sz="1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ПОСТОРОННИМ</a:t>
            </a:r>
            <a:r>
              <a:rPr sz="14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F2F2F"/>
                </a:solidFill>
                <a:latin typeface="Times New Roman"/>
                <a:cs typeface="Times New Roman"/>
              </a:rPr>
              <a:t>ВХОД</a:t>
            </a:r>
            <a:r>
              <a:rPr sz="1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СТРОГО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ВОСПРЕЩАЕТСЯ!</a:t>
            </a:r>
            <a:endParaRPr sz="1400">
              <a:latin typeface="Times New Roman"/>
              <a:cs typeface="Times New Roman"/>
            </a:endParaRPr>
          </a:p>
          <a:p>
            <a:pPr marL="12700" marR="5080" indent="220979" algn="just">
              <a:lnSpc>
                <a:spcPct val="110000"/>
              </a:lnSpc>
            </a:pP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Не успел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появиться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на 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свет,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попал в общество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собратьев-близнецов,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похожих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на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меня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как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две</a:t>
            </a:r>
            <a:r>
              <a:rPr sz="1400" spc="3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капли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воды.</a:t>
            </a:r>
            <a:endParaRPr sz="1400">
              <a:latin typeface="Times New Roman"/>
              <a:cs typeface="Times New Roman"/>
            </a:endParaRPr>
          </a:p>
          <a:p>
            <a:pPr marL="12700" marR="6350" indent="220979" algn="just">
              <a:lnSpc>
                <a:spcPct val="110000"/>
              </a:lnSpc>
            </a:pP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А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через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мгновение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уже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лежал в 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глубоком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мягком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помещении.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Я не знал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тогда,</a:t>
            </a:r>
            <a:r>
              <a:rPr sz="1400" spc="3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400" spc="3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это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помещение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называется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карманом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и</a:t>
            </a:r>
            <a:r>
              <a:rPr sz="1400" spc="3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всю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жизнь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мне придется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переходить</a:t>
            </a:r>
            <a:r>
              <a:rPr sz="1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из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кармана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карман.</a:t>
            </a:r>
            <a:endParaRPr sz="1400">
              <a:latin typeface="Times New Roman"/>
              <a:cs typeface="Times New Roman"/>
            </a:endParaRPr>
          </a:p>
          <a:p>
            <a:pPr marL="234950" algn="just">
              <a:lnSpc>
                <a:spcPct val="100000"/>
              </a:lnSpc>
              <a:spcBef>
                <a:spcPts val="170"/>
              </a:spcBef>
            </a:pP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Так,</a:t>
            </a:r>
            <a:r>
              <a:rPr sz="1400" spc="3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не</a:t>
            </a:r>
            <a:r>
              <a:rPr sz="1400" spc="3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успев</a:t>
            </a:r>
            <a:r>
              <a:rPr sz="1400" spc="3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даже</a:t>
            </a:r>
            <a:r>
              <a:rPr sz="1400" spc="3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попрощаться 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со</a:t>
            </a:r>
            <a:r>
              <a:rPr sz="1400" spc="3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своими</a:t>
            </a:r>
            <a:r>
              <a:rPr sz="1400" spc="3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собратьями,</a:t>
            </a:r>
            <a:r>
              <a:rPr sz="1400" spc="6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 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начал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самостоятельную</a:t>
            </a:r>
            <a:r>
              <a:rPr sz="1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жизнь.</a:t>
            </a:r>
            <a:endParaRPr sz="1400">
              <a:latin typeface="Times New Roman"/>
              <a:cs typeface="Times New Roman"/>
            </a:endParaRPr>
          </a:p>
          <a:p>
            <a:pPr marL="233679" algn="just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«Я</a:t>
            </a:r>
            <a:r>
              <a:rPr sz="1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настоящий</a:t>
            </a:r>
            <a:r>
              <a:rPr sz="1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трудовой</a:t>
            </a:r>
            <a:r>
              <a:rPr sz="1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Рубль!</a:t>
            </a:r>
            <a:r>
              <a:rPr sz="1400" spc="4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r>
              <a:rPr sz="1400" spc="43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</a:t>
            </a:r>
            <a:r>
              <a:rPr sz="1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гордостью</a:t>
            </a:r>
            <a:r>
              <a:rPr sz="1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думал</a:t>
            </a:r>
            <a:r>
              <a:rPr sz="1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я. </a:t>
            </a:r>
            <a:r>
              <a:rPr sz="14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-</a:t>
            </a:r>
            <a:r>
              <a:rPr sz="1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Интересно,</a:t>
            </a:r>
            <a:r>
              <a:rPr sz="1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меня</a:t>
            </a:r>
            <a:r>
              <a:rPr sz="1400" spc="4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ждет</a:t>
            </a:r>
            <a:r>
              <a:rPr sz="1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впереди?</a:t>
            </a:r>
            <a:r>
              <a:rPr sz="1400" spc="4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Что</a:t>
            </a:r>
            <a:r>
              <a:rPr sz="1400" spc="4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со</a:t>
            </a:r>
            <a:r>
              <a:rPr sz="1400" spc="4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мной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1400" spc="-30" dirty="0">
                <a:solidFill>
                  <a:srgbClr val="2F2F2F"/>
                </a:solidFill>
                <a:latin typeface="Times New Roman"/>
                <a:cs typeface="Times New Roman"/>
              </a:rPr>
              <a:t>будет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дальше?</a:t>
            </a:r>
            <a:r>
              <a:rPr sz="1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</a:t>
            </a:r>
            <a:r>
              <a:rPr sz="1400" spc="3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меня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2F2F2F"/>
                </a:solidFill>
                <a:latin typeface="Times New Roman"/>
                <a:cs typeface="Times New Roman"/>
              </a:rPr>
              <a:t>будут</a:t>
            </a:r>
            <a:r>
              <a:rPr sz="1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тратить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и,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главное,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на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что?..»</a:t>
            </a:r>
            <a:endParaRPr sz="1400">
              <a:latin typeface="Times New Roman"/>
              <a:cs typeface="Times New Roman"/>
            </a:endParaRPr>
          </a:p>
          <a:p>
            <a:pPr marL="12700" marR="6350" indent="220979" algn="just">
              <a:lnSpc>
                <a:spcPct val="110000"/>
              </a:lnSpc>
            </a:pP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Прямо из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теплого,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уютного кармана рабочей куртки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я попал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куда-то,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F2F2F"/>
                </a:solidFill>
                <a:latin typeface="Times New Roman"/>
                <a:cs typeface="Times New Roman"/>
              </a:rPr>
              <a:t>где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все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дышало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сыростью и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свежей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землей.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Как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я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потом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догадался,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это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был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цветочный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киоск.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Человек, </a:t>
            </a:r>
            <a:r>
              <a:rPr sz="1400" spc="-20" dirty="0">
                <a:solidFill>
                  <a:srgbClr val="2F2F2F"/>
                </a:solidFill>
                <a:latin typeface="Times New Roman"/>
                <a:cs typeface="Times New Roman"/>
              </a:rPr>
              <a:t>который 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меня заработал,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2F2F2F"/>
                </a:solidFill>
                <a:latin typeface="Times New Roman"/>
                <a:cs typeface="Times New Roman"/>
              </a:rPr>
              <a:t>хотел 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доставить </a:t>
            </a:r>
            <a:r>
              <a:rPr sz="1400" spc="-3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радость</a:t>
            </a:r>
            <a:r>
              <a:rPr sz="1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другим</a:t>
            </a:r>
            <a:r>
              <a:rPr sz="1400" dirty="0">
                <a:solidFill>
                  <a:srgbClr val="2F2F2F"/>
                </a:solidFill>
                <a:latin typeface="Times New Roman"/>
                <a:cs typeface="Times New Roman"/>
              </a:rPr>
              <a:t> и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купил</a:t>
            </a:r>
            <a:r>
              <a:rPr sz="1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цветы.</a:t>
            </a:r>
            <a:r>
              <a:rPr sz="1400" spc="3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Меня</a:t>
            </a:r>
            <a:r>
              <a:rPr sz="1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начали </a:t>
            </a:r>
            <a:r>
              <a:rPr sz="1400" spc="-5" dirty="0">
                <a:solidFill>
                  <a:srgbClr val="2F2F2F"/>
                </a:solidFill>
                <a:latin typeface="Times New Roman"/>
                <a:cs typeface="Times New Roman"/>
              </a:rPr>
              <a:t>тратить!"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262255" indent="-178435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Объясни выражение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 « Я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настоящий</a:t>
            </a:r>
            <a:r>
              <a:rPr sz="1400" b="1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трудовой </a:t>
            </a:r>
            <a:r>
              <a:rPr sz="1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Рубль»</a:t>
            </a:r>
            <a:endParaRPr sz="1400">
              <a:latin typeface="Times New Roman"/>
              <a:cs typeface="Times New Roman"/>
            </a:endParaRPr>
          </a:p>
          <a:p>
            <a:pPr marL="262255" indent="-1784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62890" algn="l"/>
              </a:tabLst>
            </a:pP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Перечисли 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способы</a:t>
            </a:r>
            <a:r>
              <a:rPr sz="14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получения</a:t>
            </a:r>
            <a:r>
              <a:rPr sz="1400" b="1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2F2F2F"/>
                </a:solidFill>
                <a:latin typeface="Times New Roman"/>
                <a:cs typeface="Times New Roman"/>
              </a:rPr>
              <a:t>трудового</a:t>
            </a:r>
            <a:r>
              <a:rPr sz="1400" b="1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рубля:</a:t>
            </a:r>
            <a:endParaRPr sz="1400">
              <a:latin typeface="Times New Roman"/>
              <a:cs typeface="Times New Roman"/>
            </a:endParaRPr>
          </a:p>
          <a:p>
            <a:pPr marL="262255" indent="-178435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62890" algn="l"/>
              </a:tabLst>
            </a:pPr>
            <a:r>
              <a:rPr sz="1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Какие</a:t>
            </a:r>
            <a:r>
              <a:rPr sz="1400" b="1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еще</a:t>
            </a:r>
            <a:r>
              <a:rPr sz="1400" b="1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способы</a:t>
            </a:r>
            <a:r>
              <a:rPr sz="1400" b="1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получения</a:t>
            </a:r>
            <a:r>
              <a:rPr sz="1400" b="1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денег</a:t>
            </a:r>
            <a:r>
              <a:rPr sz="1400" b="1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встречаются?</a:t>
            </a:r>
            <a:endParaRPr sz="1400">
              <a:latin typeface="Times New Roman"/>
              <a:cs typeface="Times New Roman"/>
            </a:endParaRPr>
          </a:p>
          <a:p>
            <a:pPr marL="84455" marR="4197985">
              <a:lnSpc>
                <a:spcPct val="150000"/>
              </a:lnSpc>
              <a:buAutoNum type="arabicPeriod"/>
              <a:tabLst>
                <a:tab pos="262890" algn="l"/>
              </a:tabLst>
            </a:pPr>
            <a:r>
              <a:rPr sz="1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Как </a:t>
            </a:r>
            <a:r>
              <a:rPr sz="1400" b="1" spc="5" dirty="0">
                <a:solidFill>
                  <a:srgbClr val="2F2F2F"/>
                </a:solidFill>
                <a:latin typeface="Times New Roman"/>
                <a:cs typeface="Times New Roman"/>
              </a:rPr>
              <a:t>ты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понимаешь выражение 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« </a:t>
            </a:r>
            <a:r>
              <a:rPr sz="1400" b="1" spc="-15" dirty="0">
                <a:solidFill>
                  <a:srgbClr val="2F2F2F"/>
                </a:solidFill>
                <a:latin typeface="Times New Roman"/>
                <a:cs typeface="Times New Roman"/>
              </a:rPr>
              <a:t>рубль </a:t>
            </a:r>
            <a:r>
              <a:rPr sz="1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находится </a:t>
            </a:r>
            <a:r>
              <a:rPr sz="1400" b="1" dirty="0">
                <a:solidFill>
                  <a:srgbClr val="2F2F2F"/>
                </a:solidFill>
                <a:latin typeface="Times New Roman"/>
                <a:cs typeface="Times New Roman"/>
              </a:rPr>
              <a:t>в </a:t>
            </a:r>
            <a:r>
              <a:rPr sz="1400" b="1" spc="-3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обращении»?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35" dirty="0"/>
              <a:t> </a:t>
            </a:r>
            <a:r>
              <a:rPr spc="-5" dirty="0"/>
              <a:t>деятельность.</a:t>
            </a:r>
          </a:p>
          <a:p>
            <a:pPr marL="167640" algn="ctr">
              <a:lnSpc>
                <a:spcPct val="100000"/>
              </a:lnSpc>
            </a:pPr>
            <a:r>
              <a:rPr spc="-15" dirty="0"/>
              <a:t>Русский</a:t>
            </a:r>
            <a:r>
              <a:rPr spc="-40" dirty="0"/>
              <a:t> </a:t>
            </a:r>
            <a:r>
              <a:rPr dirty="0"/>
              <a:t>язык</a:t>
            </a:r>
            <a:r>
              <a:rPr spc="-2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Литературное</a:t>
            </a:r>
            <a:r>
              <a:rPr spc="-40" dirty="0"/>
              <a:t> </a:t>
            </a:r>
            <a:r>
              <a:rPr spc="-10" dirty="0"/>
              <a:t>чтение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6651" y="1079119"/>
            <a:ext cx="518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2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Ребусы.</a:t>
            </a:r>
            <a:r>
              <a:rPr sz="24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2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Отгадайте</a:t>
            </a:r>
            <a:r>
              <a:rPr sz="2400" b="1" u="heavy" spc="2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названия</a:t>
            </a:r>
            <a:r>
              <a:rPr sz="24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валют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2214" y="1505458"/>
            <a:ext cx="2451100" cy="1318895"/>
            <a:chOff x="2982214" y="1505458"/>
            <a:chExt cx="2451100" cy="1318895"/>
          </a:xfrm>
        </p:grpSpPr>
        <p:sp>
          <p:nvSpPr>
            <p:cNvPr id="5" name="object 5"/>
            <p:cNvSpPr/>
            <p:nvPr/>
          </p:nvSpPr>
          <p:spPr>
            <a:xfrm>
              <a:off x="2988564" y="1511808"/>
              <a:ext cx="2438400" cy="1306195"/>
            </a:xfrm>
            <a:custGeom>
              <a:avLst/>
              <a:gdLst/>
              <a:ahLst/>
              <a:cxnLst/>
              <a:rect l="l" t="t" r="r" b="b"/>
              <a:pathLst>
                <a:path w="2438400" h="1306195">
                  <a:moveTo>
                    <a:pt x="2438400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2438400" y="1306068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7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8564" y="1511808"/>
              <a:ext cx="2438400" cy="1306195"/>
            </a:xfrm>
            <a:custGeom>
              <a:avLst/>
              <a:gdLst/>
              <a:ahLst/>
              <a:cxnLst/>
              <a:rect l="l" t="t" r="r" b="b"/>
              <a:pathLst>
                <a:path w="2438400" h="1306195">
                  <a:moveTo>
                    <a:pt x="0" y="1306068"/>
                  </a:moveTo>
                  <a:lnTo>
                    <a:pt x="2438400" y="1306068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12700">
              <a:solidFill>
                <a:srgbClr val="B69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0672" y="1604772"/>
              <a:ext cx="2232660" cy="112166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9831" y="1918716"/>
            <a:ext cx="2735580" cy="1304925"/>
            <a:chOff x="179831" y="1918716"/>
            <a:chExt cx="2735580" cy="13049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918716"/>
              <a:ext cx="2735580" cy="1304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7" y="2049780"/>
              <a:ext cx="2496312" cy="10287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562600" y="1772411"/>
            <a:ext cx="3528060" cy="1184275"/>
            <a:chOff x="5562600" y="1772411"/>
            <a:chExt cx="3528060" cy="11842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1772411"/>
              <a:ext cx="3528059" cy="11841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5855" y="1868423"/>
              <a:ext cx="3273552" cy="9555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437" y="3084483"/>
            <a:ext cx="6663055" cy="319151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315"/>
              </a:spcBef>
            </a:pPr>
            <a:r>
              <a:rPr sz="2400" b="1" u="heavy" spc="-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Анаграммы.</a:t>
            </a:r>
            <a:r>
              <a:rPr sz="2400" b="1" u="heavy" spc="-2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Расшифруйте</a:t>
            </a:r>
            <a:r>
              <a:rPr sz="2400" b="1" u="heavy" spc="-3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слова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3200" dirty="0">
                <a:latin typeface="Cambria"/>
                <a:cs typeface="Cambria"/>
              </a:rPr>
              <a:t>СИПЕНЯ</a:t>
            </a:r>
            <a:r>
              <a:rPr sz="3200" spc="-5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(ПЕНСИЯ)</a:t>
            </a:r>
            <a:endParaRPr sz="3200">
              <a:latin typeface="Cambria"/>
              <a:cs typeface="Cambria"/>
            </a:endParaRPr>
          </a:p>
          <a:p>
            <a:pPr marL="12700" marR="2224405">
              <a:lnSpc>
                <a:spcPct val="100000"/>
              </a:lnSpc>
              <a:tabLst>
                <a:tab pos="1931035" algn="l"/>
              </a:tabLst>
            </a:pPr>
            <a:r>
              <a:rPr sz="3200" spc="-30" dirty="0">
                <a:latin typeface="Cambria"/>
                <a:cs typeface="Cambria"/>
              </a:rPr>
              <a:t>ЛАКМЕРА </a:t>
            </a:r>
            <a:r>
              <a:rPr sz="3200" b="1" dirty="0">
                <a:latin typeface="Cambria"/>
                <a:cs typeface="Cambria"/>
              </a:rPr>
              <a:t>(РЕКЛАМА) 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spc="-35" dirty="0">
                <a:latin typeface="Cambria"/>
                <a:cs typeface="Cambria"/>
              </a:rPr>
              <a:t>ПАРТАЛАЗ </a:t>
            </a:r>
            <a:r>
              <a:rPr sz="3200" b="1" spc="-65" dirty="0">
                <a:latin typeface="Cambria"/>
                <a:cs typeface="Cambria"/>
              </a:rPr>
              <a:t>(ЗАРПЛАТА) </a:t>
            </a:r>
            <a:r>
              <a:rPr sz="3200" b="1" spc="-690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ОВОДРОГ	</a:t>
            </a:r>
            <a:r>
              <a:rPr sz="3200" b="1" spc="-10" dirty="0">
                <a:latin typeface="Cambria"/>
                <a:cs typeface="Cambria"/>
              </a:rPr>
              <a:t>(ДОГОВОР)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97150" algn="l"/>
              </a:tabLst>
            </a:pPr>
            <a:r>
              <a:rPr sz="3200" spc="-10" dirty="0">
                <a:latin typeface="Cambria"/>
                <a:cs typeface="Cambria"/>
              </a:rPr>
              <a:t>КАНОЭКОМИ	</a:t>
            </a:r>
            <a:r>
              <a:rPr sz="3200" b="1" spc="-10" dirty="0">
                <a:latin typeface="Cambria"/>
                <a:cs typeface="Cambria"/>
              </a:rPr>
              <a:t>(ЭКОНОМИКА)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9552" y="3776471"/>
            <a:ext cx="3291840" cy="228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35" dirty="0"/>
              <a:t> </a:t>
            </a:r>
            <a:r>
              <a:rPr spc="-5" dirty="0"/>
              <a:t>деятельность.</a:t>
            </a:r>
          </a:p>
          <a:p>
            <a:pPr marL="167640" algn="ctr">
              <a:lnSpc>
                <a:spcPct val="100000"/>
              </a:lnSpc>
            </a:pPr>
            <a:r>
              <a:rPr spc="-15" dirty="0"/>
              <a:t>Русский</a:t>
            </a:r>
            <a:r>
              <a:rPr spc="-40" dirty="0"/>
              <a:t> </a:t>
            </a:r>
            <a:r>
              <a:rPr dirty="0"/>
              <a:t>язык</a:t>
            </a:r>
            <a:r>
              <a:rPr spc="-2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Литературное</a:t>
            </a:r>
            <a:r>
              <a:rPr spc="-40" dirty="0"/>
              <a:t> </a:t>
            </a:r>
            <a:r>
              <a:rPr spc="-10" dirty="0"/>
              <a:t>чтение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9487" y="1149477"/>
            <a:ext cx="7737475" cy="495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Соедини</a:t>
            </a:r>
            <a:r>
              <a:rPr sz="2800" b="1" u="heavy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линиями</a:t>
            </a:r>
            <a:r>
              <a:rPr sz="2800" b="1" u="heavy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2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продолжение</a:t>
            </a:r>
            <a:r>
              <a:rPr sz="2800" b="1" u="heavy" spc="3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пословицы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  <a:tabLst>
                <a:tab pos="4653280" algn="l"/>
              </a:tabLst>
            </a:pP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Береги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 хлеб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mbria"/>
                <a:cs typeface="Cambria"/>
              </a:rPr>
              <a:t>для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еды,	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богатый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вора</a:t>
            </a:r>
            <a:r>
              <a:rPr sz="24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боится.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tabLst>
                <a:tab pos="4664075" algn="l"/>
              </a:tabLst>
            </a:pP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Без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денег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торговать	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деньги</a:t>
            </a:r>
            <a:r>
              <a:rPr sz="2400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mbria"/>
                <a:cs typeface="Cambria"/>
              </a:rPr>
              <a:t>для</a:t>
            </a:r>
            <a:r>
              <a:rPr sz="2400" spc="-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Беды.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tabLst>
                <a:tab pos="4706620" algn="l"/>
              </a:tabLst>
            </a:pP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Богатому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не</a:t>
            </a:r>
            <a:r>
              <a:rPr sz="24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спится,	как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без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соли</a:t>
            </a:r>
            <a:r>
              <a:rPr sz="24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хлебать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  <a:tabLst>
                <a:tab pos="4709795" algn="l"/>
              </a:tabLst>
            </a:pPr>
            <a:r>
              <a:rPr sz="2400" spc="-45" dirty="0">
                <a:solidFill>
                  <a:srgbClr val="2F2F2F"/>
                </a:solidFill>
                <a:latin typeface="Cambria"/>
                <a:cs typeface="Cambria"/>
              </a:rPr>
              <a:t>Когда</a:t>
            </a:r>
            <a:r>
              <a:rPr sz="2400" spc="2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F2F2F"/>
                </a:solidFill>
                <a:latin typeface="Cambria"/>
                <a:cs typeface="Cambria"/>
              </a:rPr>
              <a:t>деньги</a:t>
            </a:r>
            <a:r>
              <a:rPr sz="2400" spc="-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Cambria"/>
                <a:cs typeface="Cambria"/>
              </a:rPr>
              <a:t>говорят,	</a:t>
            </a:r>
            <a:r>
              <a:rPr sz="2400" spc="-15" dirty="0">
                <a:solidFill>
                  <a:srgbClr val="2F2F2F"/>
                </a:solidFill>
                <a:latin typeface="Cambria"/>
                <a:cs typeface="Cambria"/>
              </a:rPr>
              <a:t>прокладывает.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tabLst>
                <a:tab pos="4664075" algn="l"/>
              </a:tabLst>
            </a:pPr>
            <a:r>
              <a:rPr sz="2400" spc="-5" dirty="0">
                <a:solidFill>
                  <a:srgbClr val="2F2F2F"/>
                </a:solidFill>
                <a:latin typeface="Cambria"/>
                <a:cs typeface="Cambria"/>
              </a:rPr>
              <a:t>Есть</a:t>
            </a:r>
            <a:r>
              <a:rPr sz="240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Cambria"/>
                <a:cs typeface="Cambria"/>
              </a:rPr>
              <a:t>грош,	</a:t>
            </a:r>
            <a:r>
              <a:rPr sz="2400" spc="-30" dirty="0">
                <a:solidFill>
                  <a:srgbClr val="2F2F2F"/>
                </a:solidFill>
                <a:latin typeface="Cambria"/>
                <a:cs typeface="Cambria"/>
              </a:rPr>
              <a:t>тогда</a:t>
            </a:r>
            <a:r>
              <a:rPr sz="2400" spc="-1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Cambria"/>
                <a:cs typeface="Cambria"/>
              </a:rPr>
              <a:t>правда</a:t>
            </a:r>
            <a:r>
              <a:rPr sz="2400" spc="-25" dirty="0">
                <a:solidFill>
                  <a:srgbClr val="2F2F2F"/>
                </a:solidFill>
                <a:latin typeface="Cambria"/>
                <a:cs typeface="Cambria"/>
              </a:rPr>
              <a:t> молчит...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mbria"/>
              <a:cs typeface="Cambria"/>
            </a:endParaRPr>
          </a:p>
          <a:p>
            <a:pPr marL="133985">
              <a:lnSpc>
                <a:spcPct val="100000"/>
              </a:lnSpc>
              <a:tabLst>
                <a:tab pos="4741545" algn="l"/>
              </a:tabLst>
            </a:pPr>
            <a:r>
              <a:rPr sz="2400" dirty="0">
                <a:solidFill>
                  <a:srgbClr val="2F2F2F"/>
                </a:solidFill>
                <a:latin typeface="Cambria"/>
                <a:cs typeface="Cambria"/>
              </a:rPr>
              <a:t>Денежка </a:t>
            </a:r>
            <a:r>
              <a:rPr sz="2400" spc="-10" dirty="0">
                <a:solidFill>
                  <a:srgbClr val="2F2F2F"/>
                </a:solidFill>
                <a:latin typeface="Cambria"/>
                <a:cs typeface="Cambria"/>
              </a:rPr>
              <a:t>дорожку	</a:t>
            </a:r>
            <a:r>
              <a:rPr sz="2400" spc="-5" dirty="0">
                <a:solidFill>
                  <a:srgbClr val="2F2F2F"/>
                </a:solidFill>
                <a:latin typeface="Cambria"/>
                <a:cs typeface="Cambria"/>
              </a:rPr>
              <a:t>так</a:t>
            </a:r>
            <a:r>
              <a:rPr sz="2400" spc="-1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spc="-30" dirty="0">
                <a:solidFill>
                  <a:srgbClr val="2F2F2F"/>
                </a:solidFill>
                <a:latin typeface="Cambria"/>
                <a:cs typeface="Cambria"/>
              </a:rPr>
              <a:t>будет</a:t>
            </a:r>
            <a:r>
              <a:rPr sz="2400" spc="-2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F2F2F"/>
                </a:solidFill>
                <a:latin typeface="Cambria"/>
                <a:cs typeface="Cambria"/>
              </a:rPr>
              <a:t>и</a:t>
            </a:r>
            <a:r>
              <a:rPr sz="2400" spc="-2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Cambria"/>
                <a:cs typeface="Cambria"/>
              </a:rPr>
              <a:t>рожь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364" y="1233296"/>
            <a:ext cx="5753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EF922C"/>
                </a:solidFill>
                <a:latin typeface="Cambria"/>
                <a:cs typeface="Cambria"/>
              </a:rPr>
              <a:t>Загадки</a:t>
            </a:r>
            <a:r>
              <a:rPr sz="3200" b="1" spc="-50" dirty="0">
                <a:solidFill>
                  <a:srgbClr val="EF922C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EF922C"/>
                </a:solidFill>
                <a:latin typeface="Cambria"/>
                <a:cs typeface="Cambria"/>
              </a:rPr>
              <a:t>«Доскажи</a:t>
            </a:r>
            <a:r>
              <a:rPr sz="3200" b="1" spc="-40" dirty="0">
                <a:solidFill>
                  <a:srgbClr val="EF922C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EF922C"/>
                </a:solidFill>
                <a:latin typeface="Cambria"/>
                <a:cs typeface="Cambria"/>
              </a:rPr>
              <a:t>словечко»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Внеурочная</a:t>
            </a:r>
            <a:r>
              <a:rPr spc="-25" dirty="0"/>
              <a:t> </a:t>
            </a:r>
            <a:r>
              <a:rPr spc="-5" dirty="0"/>
              <a:t>деятельность.</a:t>
            </a:r>
          </a:p>
          <a:p>
            <a:pPr marL="164465" algn="ctr">
              <a:lnSpc>
                <a:spcPct val="100000"/>
              </a:lnSpc>
            </a:pPr>
            <a:r>
              <a:rPr spc="-10" dirty="0"/>
              <a:t>«Развитие</a:t>
            </a:r>
            <a:r>
              <a:rPr spc="-55" dirty="0"/>
              <a:t> </a:t>
            </a:r>
            <a:r>
              <a:rPr spc="-5" dirty="0"/>
              <a:t>речи»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83336" y="1988820"/>
            <a:ext cx="3275329" cy="1842770"/>
            <a:chOff x="783336" y="1988820"/>
            <a:chExt cx="3275329" cy="18427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2004060"/>
              <a:ext cx="3275076" cy="18272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6" y="1988820"/>
              <a:ext cx="3203448" cy="17266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21436" y="1988820"/>
            <a:ext cx="3203575" cy="1727200"/>
          </a:xfrm>
          <a:prstGeom prst="rect">
            <a:avLst/>
          </a:prstGeom>
          <a:ln w="9525">
            <a:solidFill>
              <a:srgbClr val="FF802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224790" marR="218440" algn="ctr">
              <a:lnSpc>
                <a:spcPct val="100000"/>
              </a:lnSpc>
              <a:spcBef>
                <a:spcPts val="1460"/>
              </a:spcBef>
            </a:pPr>
            <a:r>
              <a:rPr sz="2200" spc="-10" dirty="0">
                <a:solidFill>
                  <a:srgbClr val="2F2F2F"/>
                </a:solidFill>
                <a:latin typeface="Cambria"/>
                <a:cs typeface="Cambria"/>
              </a:rPr>
              <a:t>Получил</a:t>
            </a:r>
            <a:r>
              <a:rPr sz="220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Cambria"/>
                <a:cs typeface="Cambria"/>
              </a:rPr>
              <a:t>купец </a:t>
            </a:r>
            <a:r>
              <a:rPr sz="2200" spc="-30" dirty="0">
                <a:solidFill>
                  <a:srgbClr val="2F2F2F"/>
                </a:solidFill>
                <a:latin typeface="Cambria"/>
                <a:cs typeface="Cambria"/>
              </a:rPr>
              <a:t>доход, </a:t>
            </a:r>
            <a:r>
              <a:rPr sz="2200" spc="-470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200" spc="-20" dirty="0">
                <a:solidFill>
                  <a:srgbClr val="2F2F2F"/>
                </a:solidFill>
                <a:latin typeface="Cambria"/>
                <a:cs typeface="Cambria"/>
              </a:rPr>
              <a:t>Увеличил</a:t>
            </a:r>
            <a:r>
              <a:rPr sz="2200" spc="-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200" spc="-35" dirty="0">
                <a:solidFill>
                  <a:srgbClr val="2F2F2F"/>
                </a:solidFill>
                <a:latin typeface="Cambria"/>
                <a:cs typeface="Cambria"/>
              </a:rPr>
              <a:t>оборот,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solidFill>
                  <a:srgbClr val="2F2F2F"/>
                </a:solidFill>
                <a:latin typeface="Cambria"/>
                <a:cs typeface="Cambria"/>
              </a:rPr>
              <a:t>Все </a:t>
            </a:r>
            <a:r>
              <a:rPr sz="2200" spc="-20" dirty="0">
                <a:solidFill>
                  <a:srgbClr val="2F2F2F"/>
                </a:solidFill>
                <a:latin typeface="Cambria"/>
                <a:cs typeface="Cambria"/>
              </a:rPr>
              <a:t>расходы</a:t>
            </a:r>
            <a:r>
              <a:rPr sz="2200" spc="-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200" spc="-10" dirty="0">
                <a:solidFill>
                  <a:srgbClr val="2F2F2F"/>
                </a:solidFill>
                <a:latin typeface="Cambria"/>
                <a:cs typeface="Cambria"/>
              </a:rPr>
              <a:t>оплатил,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solidFill>
                  <a:srgbClr val="2F2F2F"/>
                </a:solidFill>
                <a:latin typeface="Cambria"/>
                <a:cs typeface="Cambria"/>
              </a:rPr>
              <a:t>Свою</a:t>
            </a:r>
            <a:r>
              <a:rPr sz="2200" spc="-25" dirty="0">
                <a:solidFill>
                  <a:srgbClr val="2F2F2F"/>
                </a:solidFill>
                <a:latin typeface="Cambria"/>
                <a:cs typeface="Cambria"/>
              </a:rPr>
              <a:t> </a:t>
            </a:r>
            <a:r>
              <a:rPr sz="2200" b="1" spc="-35" dirty="0">
                <a:solidFill>
                  <a:srgbClr val="C00000"/>
                </a:solidFill>
                <a:latin typeface="Cambria"/>
                <a:cs typeface="Cambria"/>
              </a:rPr>
              <a:t>ДОЛЮ</a:t>
            </a:r>
            <a:r>
              <a:rPr sz="22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solidFill>
                  <a:srgbClr val="2F2F2F"/>
                </a:solidFill>
                <a:latin typeface="Cambria"/>
                <a:cs typeface="Cambria"/>
              </a:rPr>
              <a:t>получил.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32247" y="1988820"/>
            <a:ext cx="3275329" cy="1842770"/>
            <a:chOff x="5032247" y="1988820"/>
            <a:chExt cx="3275329" cy="18427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247" y="2004060"/>
              <a:ext cx="3275076" cy="18272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0347" y="1988820"/>
              <a:ext cx="3203448" cy="17266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70347" y="1988820"/>
            <a:ext cx="3203575" cy="1727200"/>
          </a:xfrm>
          <a:prstGeom prst="rect">
            <a:avLst/>
          </a:prstGeom>
          <a:ln w="9525">
            <a:solidFill>
              <a:srgbClr val="5DCEAE"/>
            </a:solidFill>
          </a:ln>
        </p:spPr>
        <p:txBody>
          <a:bodyPr vert="horz" wrap="square" lIns="0" tIns="172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Обязан</a:t>
            </a:r>
            <a:r>
              <a:rPr sz="1800" spc="-2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деньги</a:t>
            </a:r>
            <a:r>
              <a:rPr sz="1800" spc="-2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ты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вложить,</a:t>
            </a:r>
            <a:endParaRPr sz="1800">
              <a:latin typeface="Cambria"/>
              <a:cs typeface="Cambria"/>
            </a:endParaRPr>
          </a:p>
          <a:p>
            <a:pPr marL="604520" marR="596900" algn="ctr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Чтоб</a:t>
            </a:r>
            <a:r>
              <a:rPr sz="1800" spc="-5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производство </a:t>
            </a:r>
            <a:r>
              <a:rPr sz="1800" spc="-38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запустить,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И</a:t>
            </a:r>
            <a:r>
              <a:rPr sz="18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чтоб</a:t>
            </a:r>
            <a:r>
              <a:rPr sz="18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ты прибыль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 получал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Начальный</a:t>
            </a:r>
            <a:r>
              <a:rPr sz="18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нужен</a:t>
            </a:r>
            <a:r>
              <a:rPr sz="18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Cambria"/>
                <a:cs typeface="Cambria"/>
              </a:rPr>
              <a:t>КАПИТАЛ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5048" y="4293108"/>
            <a:ext cx="3693160" cy="2060575"/>
            <a:chOff x="765048" y="4293108"/>
            <a:chExt cx="3693160" cy="20605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8" y="4312920"/>
              <a:ext cx="3692652" cy="20406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76" y="4293108"/>
              <a:ext cx="3630167" cy="19446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8576" y="4293108"/>
            <a:ext cx="3630295" cy="1945005"/>
          </a:xfrm>
          <a:prstGeom prst="rect">
            <a:avLst/>
          </a:prstGeom>
          <a:ln w="9525">
            <a:solidFill>
              <a:srgbClr val="A7EA52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Деньги</a:t>
            </a:r>
            <a:r>
              <a:rPr sz="2000" spc="-4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взяты</a:t>
            </a:r>
            <a:r>
              <a:rPr sz="2000" spc="-1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в</a:t>
            </a:r>
            <a:r>
              <a:rPr sz="20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35" dirty="0">
                <a:solidFill>
                  <a:srgbClr val="0D0D0D"/>
                </a:solidFill>
                <a:latin typeface="Cambria"/>
                <a:cs typeface="Cambria"/>
              </a:rPr>
              <a:t>долг,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на</a:t>
            </a:r>
            <a:r>
              <a:rPr sz="2000" spc="-3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срок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И</a:t>
            </a:r>
            <a:r>
              <a:rPr sz="20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возможно,</a:t>
            </a:r>
            <a:r>
              <a:rPr sz="2000" spc="-2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mbria"/>
                <a:cs typeface="Cambria"/>
              </a:rPr>
              <a:t>под</a:t>
            </a:r>
            <a:r>
              <a:rPr sz="2000" spc="-4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mbria"/>
                <a:cs typeface="Cambria"/>
              </a:rPr>
              <a:t>залог.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Делу</a:t>
            </a:r>
            <a:r>
              <a:rPr sz="2000" spc="-2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это</a:t>
            </a:r>
            <a:r>
              <a:rPr sz="2000" spc="-3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не</a:t>
            </a:r>
            <a:r>
              <a:rPr sz="2000" spc="-25" dirty="0">
                <a:solidFill>
                  <a:srgbClr val="0D0D0D"/>
                </a:solidFill>
                <a:latin typeface="Cambria"/>
                <a:cs typeface="Cambria"/>
              </a:rPr>
              <a:t> вредит,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0D0D0D"/>
                </a:solidFill>
                <a:latin typeface="Cambria"/>
                <a:cs typeface="Cambria"/>
              </a:rPr>
              <a:t>Коль</a:t>
            </a:r>
            <a:r>
              <a:rPr sz="2000" spc="-3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Cambria"/>
                <a:cs typeface="Cambria"/>
              </a:rPr>
              <a:t>под</a:t>
            </a:r>
            <a:r>
              <a:rPr sz="2000" spc="-3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дело</a:t>
            </a:r>
            <a:r>
              <a:rPr sz="2000" spc="-2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ambria"/>
                <a:cs typeface="Cambria"/>
              </a:rPr>
              <a:t>взят</a:t>
            </a:r>
            <a:r>
              <a:rPr sz="200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КРЕДИТ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80203" y="4293108"/>
            <a:ext cx="3630295" cy="2060575"/>
            <a:chOff x="4680203" y="4293108"/>
            <a:chExt cx="3630295" cy="206057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0203" y="4312920"/>
              <a:ext cx="3630167" cy="20406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5255" y="4293108"/>
              <a:ext cx="3564636" cy="19446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715255" y="4293108"/>
            <a:ext cx="3564890" cy="1945005"/>
          </a:xfrm>
          <a:prstGeom prst="rect">
            <a:avLst/>
          </a:prstGeom>
          <a:ln w="9525">
            <a:solidFill>
              <a:srgbClr val="F04123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Продукт</a:t>
            </a:r>
            <a:r>
              <a:rPr sz="1800" spc="-25" dirty="0">
                <a:solidFill>
                  <a:srgbClr val="0D0D0D"/>
                </a:solidFill>
                <a:latin typeface="Cambria"/>
                <a:cs typeface="Cambria"/>
              </a:rPr>
              <a:t> труда,</a:t>
            </a:r>
            <a:r>
              <a:rPr sz="1800" spc="-2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что</a:t>
            </a:r>
            <a:r>
              <a:rPr sz="1800" spc="-2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можно</a:t>
            </a:r>
            <a:endParaRPr sz="1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обменять,</a:t>
            </a:r>
            <a:endParaRPr sz="1800">
              <a:latin typeface="Cambria"/>
              <a:cs typeface="Cambria"/>
            </a:endParaRPr>
          </a:p>
          <a:p>
            <a:pPr marL="106680" marR="9842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Купить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и самому </a:t>
            </a: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перепродать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… </a:t>
            </a:r>
            <a:r>
              <a:rPr sz="1800" spc="-38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Свезти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на </a:t>
            </a:r>
            <a:r>
              <a:rPr sz="1800" spc="-20" dirty="0">
                <a:solidFill>
                  <a:srgbClr val="0D0D0D"/>
                </a:solidFill>
                <a:latin typeface="Cambria"/>
                <a:cs typeface="Cambria"/>
              </a:rPr>
              <a:t>ярмарку,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на рынок, на </a:t>
            </a:r>
            <a:r>
              <a:rPr sz="1800" spc="-38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базар.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Что</a:t>
            </a:r>
            <a:r>
              <a:rPr sz="1800" spc="-2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это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за</a:t>
            </a:r>
            <a:r>
              <a:rPr sz="1800" spc="-15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mbria"/>
                <a:cs typeface="Cambria"/>
              </a:rPr>
              <a:t>продукт?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mbria"/>
                <a:cs typeface="Cambria"/>
              </a:rPr>
              <a:t>Скажи</a:t>
            </a:r>
            <a:r>
              <a:rPr sz="1800" spc="10" dirty="0">
                <a:solidFill>
                  <a:srgbClr val="0D0D0D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D0D0D"/>
                </a:solidFill>
                <a:latin typeface="Cambria"/>
                <a:cs typeface="Cambria"/>
              </a:rPr>
              <a:t>–</a:t>
            </a:r>
            <a:endParaRPr sz="18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ТОВАР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7113" y="1221181"/>
            <a:ext cx="5216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Закончи</a:t>
            </a:r>
            <a:r>
              <a:rPr sz="2800" b="1" u="heavy" spc="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5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верные</a:t>
            </a:r>
            <a:r>
              <a:rPr sz="2800" b="1" u="heavy" spc="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10" dirty="0">
                <a:solidFill>
                  <a:srgbClr val="EF922C"/>
                </a:solidFill>
                <a:uFill>
                  <a:solidFill>
                    <a:srgbClr val="EF922C"/>
                  </a:solidFill>
                </a:uFill>
                <a:latin typeface="Cambria"/>
                <a:cs typeface="Cambria"/>
              </a:rPr>
              <a:t>утверждения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Внеурочная</a:t>
            </a:r>
            <a:r>
              <a:rPr spc="-25" dirty="0"/>
              <a:t> </a:t>
            </a:r>
            <a:r>
              <a:rPr spc="-5" dirty="0"/>
              <a:t>деятельность.</a:t>
            </a:r>
          </a:p>
          <a:p>
            <a:pPr marL="164465" algn="ctr">
              <a:lnSpc>
                <a:spcPct val="100000"/>
              </a:lnSpc>
            </a:pPr>
            <a:r>
              <a:rPr spc="-10" dirty="0"/>
              <a:t>«Развитие</a:t>
            </a:r>
            <a:r>
              <a:rPr spc="-55" dirty="0"/>
              <a:t> </a:t>
            </a:r>
            <a:r>
              <a:rPr spc="-5" dirty="0"/>
              <a:t>речи»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868" y="1978151"/>
            <a:ext cx="3779520" cy="193865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97635" marR="445770" indent="-948055" algn="just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Лишние …– лишняя </a:t>
            </a:r>
            <a:r>
              <a:rPr sz="2000" b="1" spc="-4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забота.</a:t>
            </a:r>
            <a:endParaRPr sz="2000">
              <a:latin typeface="Georgia"/>
              <a:cs typeface="Georgia"/>
            </a:endParaRPr>
          </a:p>
          <a:p>
            <a:pPr marL="1362710" marR="1354455" indent="118745" algn="just">
              <a:lnSpc>
                <a:spcPct val="100000"/>
              </a:lnSpc>
            </a:pP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деньги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гривны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драхмы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р</a:t>
            </a:r>
            <a:r>
              <a:rPr sz="2000" spc="-10" dirty="0">
                <a:solidFill>
                  <a:srgbClr val="454445"/>
                </a:solidFill>
                <a:latin typeface="Georgia"/>
                <a:cs typeface="Georgia"/>
              </a:rPr>
              <a:t>а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кушки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408" y="1994916"/>
            <a:ext cx="3779520" cy="193865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87145" marR="478155" indent="-798830" algn="just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Хуже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всех бед, когда </a:t>
            </a:r>
            <a:r>
              <a:rPr sz="2000" b="1" spc="-4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денег</a:t>
            </a:r>
            <a:r>
              <a:rPr sz="20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…</a:t>
            </a:r>
            <a:r>
              <a:rPr sz="20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1630045" marR="1589405" indent="-10795" algn="just">
              <a:lnSpc>
                <a:spcPct val="100000"/>
              </a:lnSpc>
            </a:pP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куча </a:t>
            </a:r>
            <a:r>
              <a:rPr sz="2000" spc="-475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туча </a:t>
            </a:r>
            <a:r>
              <a:rPr sz="2000" spc="-475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нет </a:t>
            </a:r>
            <a:r>
              <a:rPr sz="2000" spc="5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гора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868" y="4581144"/>
            <a:ext cx="3779520" cy="16306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Уговор</a:t>
            </a: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дороже</a:t>
            </a:r>
            <a:r>
              <a:rPr sz="2000" b="1" spc="4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….</a:t>
            </a: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1410335" marR="1341755" indent="-60960" algn="ctr">
              <a:lnSpc>
                <a:spcPct val="100000"/>
              </a:lnSpc>
            </a:pP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дров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денег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конфет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и</a:t>
            </a:r>
            <a:r>
              <a:rPr sz="2000" spc="-10" dirty="0">
                <a:solidFill>
                  <a:srgbClr val="454445"/>
                </a:solidFill>
                <a:latin typeface="Georgia"/>
                <a:cs typeface="Georgia"/>
              </a:rPr>
              <a:t>г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р</a:t>
            </a:r>
            <a:r>
              <a:rPr sz="2000" spc="-10" dirty="0">
                <a:solidFill>
                  <a:srgbClr val="454445"/>
                </a:solidFill>
                <a:latin typeface="Georgia"/>
                <a:cs typeface="Georgia"/>
              </a:rPr>
              <a:t>у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шек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0976" y="4581144"/>
            <a:ext cx="3775075" cy="163068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2162810" algn="l"/>
                <a:tab pos="2533015" algn="l"/>
              </a:tabLst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Копейка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 рубль	…	.</a:t>
            </a:r>
            <a:endParaRPr sz="2000">
              <a:latin typeface="Georgia"/>
              <a:cs typeface="Georgia"/>
            </a:endParaRPr>
          </a:p>
          <a:p>
            <a:pPr marL="1364615" marR="1282065" indent="-75565" algn="ctr">
              <a:lnSpc>
                <a:spcPct val="100000"/>
              </a:lnSpc>
            </a:pP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прячет 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ук</a:t>
            </a:r>
            <a:r>
              <a:rPr sz="2000" spc="-10" dirty="0">
                <a:solidFill>
                  <a:srgbClr val="454445"/>
                </a:solidFill>
                <a:latin typeface="Georgia"/>
                <a:cs typeface="Georgia"/>
              </a:rPr>
              <a:t>р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ы</a:t>
            </a:r>
            <a:r>
              <a:rPr sz="2000" spc="5" dirty="0">
                <a:solidFill>
                  <a:srgbClr val="454445"/>
                </a:solidFill>
                <a:latin typeface="Georgia"/>
                <a:cs typeface="Georgia"/>
              </a:rPr>
              <a:t>в</a:t>
            </a:r>
            <a:r>
              <a:rPr sz="2000" dirty="0">
                <a:solidFill>
                  <a:srgbClr val="454445"/>
                </a:solidFill>
                <a:latin typeface="Georgia"/>
                <a:cs typeface="Georgia"/>
              </a:rPr>
              <a:t>ает  бережёт </a:t>
            </a:r>
            <a:r>
              <a:rPr sz="2000" spc="5" dirty="0">
                <a:solidFill>
                  <a:srgbClr val="4544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54445"/>
                </a:solidFill>
                <a:latin typeface="Georgia"/>
                <a:cs typeface="Georgia"/>
              </a:rPr>
              <a:t>стережёт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60448"/>
            <a:ext cx="2691384" cy="36012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75" y="294513"/>
            <a:ext cx="8491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Всероссийские</a:t>
            </a:r>
            <a:r>
              <a:rPr spc="-35" dirty="0"/>
              <a:t> </a:t>
            </a:r>
            <a:r>
              <a:rPr spc="-5" dirty="0"/>
              <a:t>проверочные</a:t>
            </a:r>
            <a:r>
              <a:rPr dirty="0"/>
              <a:t> </a:t>
            </a:r>
            <a:r>
              <a:rPr spc="-10" dirty="0"/>
              <a:t>работы </a:t>
            </a:r>
            <a:r>
              <a:rPr spc="-5" dirty="0"/>
              <a:t>(ВПР)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60192" y="1196339"/>
            <a:ext cx="5648325" cy="5529580"/>
            <a:chOff x="3060192" y="1196339"/>
            <a:chExt cx="5648325" cy="5529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192" y="1196339"/>
              <a:ext cx="3899915" cy="3087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2104" y="4314444"/>
              <a:ext cx="4066032" cy="24109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9735" y="2421635"/>
            <a:ext cx="6684645" cy="4436745"/>
            <a:chOff x="2459735" y="2421635"/>
            <a:chExt cx="6684645" cy="4436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2421635"/>
              <a:ext cx="2258567" cy="35996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3355" y="4744211"/>
              <a:ext cx="4390644" cy="211378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2231" y="294513"/>
            <a:ext cx="7751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Комплексные</a:t>
            </a:r>
            <a:r>
              <a:rPr spc="-35" dirty="0"/>
              <a:t> </a:t>
            </a:r>
            <a:r>
              <a:rPr spc="-5" dirty="0"/>
              <a:t>метапредметные</a:t>
            </a:r>
            <a:r>
              <a:rPr spc="-40" dirty="0"/>
              <a:t> </a:t>
            </a:r>
            <a:r>
              <a:rPr spc="-10" dirty="0"/>
              <a:t>работы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00783"/>
            <a:ext cx="2366771" cy="32689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0159" y="1124711"/>
            <a:ext cx="2679191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848" y="1120267"/>
            <a:ext cx="686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Электронные</a:t>
            </a:r>
            <a:r>
              <a:rPr sz="2800" b="1" u="heavy" spc="20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1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приложения</a:t>
            </a:r>
            <a:r>
              <a:rPr sz="2800" b="1" u="heavy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к</a:t>
            </a:r>
            <a:r>
              <a:rPr sz="2800" b="1" u="heavy" spc="-2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 </a:t>
            </a:r>
            <a:r>
              <a:rPr sz="28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учебникам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Электронно-образовательные</a:t>
            </a:r>
            <a:r>
              <a:rPr spc="-35" dirty="0"/>
              <a:t> </a:t>
            </a:r>
            <a:r>
              <a:rPr spc="-5" dirty="0"/>
              <a:t>ресурсы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0500" y="1700783"/>
            <a:ext cx="8602980" cy="4165600"/>
            <a:chOff x="190500" y="1700783"/>
            <a:chExt cx="8602980" cy="4165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700783"/>
              <a:ext cx="2167128" cy="21671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0655" y="3569207"/>
              <a:ext cx="2200656" cy="2200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700783"/>
              <a:ext cx="2214372" cy="22509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7752" y="3471672"/>
              <a:ext cx="2395728" cy="23942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0207" y="294513"/>
            <a:ext cx="3856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Интернет</a:t>
            </a:r>
            <a:r>
              <a:rPr spc="-4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ресурсы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000" y="1762823"/>
            <a:ext cx="4297680" cy="2175510"/>
            <a:chOff x="-4000" y="1762823"/>
            <a:chExt cx="4297680" cy="2175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72411"/>
              <a:ext cx="4283963" cy="21564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" y="1767585"/>
              <a:ext cx="4288155" cy="2165985"/>
            </a:xfrm>
            <a:custGeom>
              <a:avLst/>
              <a:gdLst/>
              <a:ahLst/>
              <a:cxnLst/>
              <a:rect l="l" t="t" r="r" b="b"/>
              <a:pathLst>
                <a:path w="4288155" h="2165985">
                  <a:moveTo>
                    <a:pt x="0" y="2165985"/>
                  </a:moveTo>
                  <a:lnTo>
                    <a:pt x="4287964" y="2165985"/>
                  </a:lnTo>
                  <a:lnTo>
                    <a:pt x="4287964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6303" y="1223898"/>
            <a:ext cx="355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3"/>
              </a:rPr>
              <a:t>https://fmc.hse.ru/primarySchool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563" y="2113343"/>
            <a:ext cx="8728710" cy="4749800"/>
            <a:chOff x="313563" y="2113343"/>
            <a:chExt cx="8728710" cy="47498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88" y="4194047"/>
              <a:ext cx="5830824" cy="26639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8325" y="4189285"/>
              <a:ext cx="5840730" cy="2668905"/>
            </a:xfrm>
            <a:custGeom>
              <a:avLst/>
              <a:gdLst/>
              <a:ahLst/>
              <a:cxnLst/>
              <a:rect l="l" t="t" r="r" b="b"/>
              <a:pathLst>
                <a:path w="5840730" h="2668904">
                  <a:moveTo>
                    <a:pt x="5840349" y="2668714"/>
                  </a:moveTo>
                  <a:lnTo>
                    <a:pt x="5840349" y="0"/>
                  </a:lnTo>
                  <a:lnTo>
                    <a:pt x="0" y="0"/>
                  </a:lnTo>
                  <a:lnTo>
                    <a:pt x="0" y="26687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576" y="2122931"/>
              <a:ext cx="4424172" cy="22494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03749" y="2118105"/>
              <a:ext cx="4434205" cy="2259330"/>
            </a:xfrm>
            <a:custGeom>
              <a:avLst/>
              <a:gdLst/>
              <a:ahLst/>
              <a:cxnLst/>
              <a:rect l="l" t="t" r="r" b="b"/>
              <a:pathLst>
                <a:path w="4434205" h="2259329">
                  <a:moveTo>
                    <a:pt x="0" y="2258949"/>
                  </a:moveTo>
                  <a:lnTo>
                    <a:pt x="4433697" y="2258949"/>
                  </a:lnTo>
                  <a:lnTo>
                    <a:pt x="4433697" y="0"/>
                  </a:lnTo>
                  <a:lnTo>
                    <a:pt x="0" y="0"/>
                  </a:lnTo>
                  <a:lnTo>
                    <a:pt x="0" y="2258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79845" y="4919217"/>
            <a:ext cx="2557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</a:rPr>
              <a:t>https://xn--80aatdhgrb3 </a:t>
            </a:r>
            <a:r>
              <a:rPr sz="1800" spc="-530" dirty="0">
                <a:solidFill>
                  <a:srgbClr val="55C6AA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</a:rPr>
              <a:t>d.xn--p1ai/site/abilities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</a:rPr>
              <a:t>-kids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5520" y="1408557"/>
            <a:ext cx="4097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6"/>
              </a:rPr>
              <a:t>https://www.fingram39.ru/materials/n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6"/>
              </a:rPr>
              <a:t>achalnaya-shkola/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7561" y="8331"/>
            <a:ext cx="37909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b="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7150" y="1166876"/>
            <a:ext cx="7736840" cy="2041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3135" indent="558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«Нажить</a:t>
            </a:r>
            <a:r>
              <a:rPr sz="3200" b="1" spc="-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15" dirty="0">
                <a:solidFill>
                  <a:srgbClr val="404040"/>
                </a:solidFill>
                <a:latin typeface="Cambria"/>
                <a:cs typeface="Cambria"/>
              </a:rPr>
              <a:t>много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денег</a:t>
            </a:r>
            <a:r>
              <a:rPr sz="3200" b="1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–</a:t>
            </a:r>
            <a:r>
              <a:rPr sz="32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Cambria"/>
                <a:cs typeface="Cambria"/>
              </a:rPr>
              <a:t>храбрость; </a:t>
            </a:r>
            <a:r>
              <a:rPr sz="3200" b="1" spc="-6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15" dirty="0">
                <a:solidFill>
                  <a:srgbClr val="404040"/>
                </a:solidFill>
                <a:latin typeface="Cambria"/>
                <a:cs typeface="Cambria"/>
              </a:rPr>
              <a:t>сохранить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404040"/>
                </a:solidFill>
                <a:latin typeface="Cambria"/>
                <a:cs typeface="Cambria"/>
              </a:rPr>
              <a:t>их</a:t>
            </a:r>
            <a:r>
              <a:rPr sz="3200" b="1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–</a:t>
            </a:r>
            <a:r>
              <a:rPr sz="3200" b="1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25" dirty="0">
                <a:solidFill>
                  <a:srgbClr val="404040"/>
                </a:solidFill>
                <a:latin typeface="Cambria"/>
                <a:cs typeface="Cambria"/>
              </a:rPr>
              <a:t>мудрость,</a:t>
            </a:r>
            <a:r>
              <a:rPr sz="3200" b="1" spc="-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3200" b="1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умело</a:t>
            </a:r>
            <a:endParaRPr sz="3200">
              <a:latin typeface="Cambria"/>
              <a:cs typeface="Cambria"/>
            </a:endParaRPr>
          </a:p>
          <a:p>
            <a:pPr marL="721360">
              <a:lnSpc>
                <a:spcPct val="100000"/>
              </a:lnSpc>
            </a:pPr>
            <a:r>
              <a:rPr sz="3200" b="1" spc="-25" dirty="0">
                <a:solidFill>
                  <a:srgbClr val="404040"/>
                </a:solidFill>
                <a:latin typeface="Cambria"/>
                <a:cs typeface="Cambria"/>
              </a:rPr>
              <a:t>расходовать</a:t>
            </a:r>
            <a:r>
              <a:rPr sz="32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404040"/>
                </a:solidFill>
                <a:latin typeface="Cambria"/>
                <a:cs typeface="Cambria"/>
              </a:rPr>
              <a:t>–</a:t>
            </a:r>
            <a:r>
              <a:rPr sz="32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Cambria"/>
                <a:cs typeface="Cambria"/>
              </a:rPr>
              <a:t>искусство».</a:t>
            </a:r>
            <a:endParaRPr sz="3200">
              <a:latin typeface="Cambria"/>
              <a:cs typeface="Cambria"/>
            </a:endParaRPr>
          </a:p>
          <a:p>
            <a:pPr marL="4608195">
              <a:lnSpc>
                <a:spcPct val="100000"/>
              </a:lnSpc>
              <a:spcBef>
                <a:spcPts val="985"/>
              </a:spcBef>
            </a:pPr>
            <a:r>
              <a:rPr sz="2800" b="1" spc="-15" dirty="0">
                <a:solidFill>
                  <a:srgbClr val="404040"/>
                </a:solidFill>
                <a:latin typeface="Cambria"/>
                <a:cs typeface="Cambria"/>
              </a:rPr>
              <a:t>Бертольд</a:t>
            </a:r>
            <a:r>
              <a:rPr sz="2800" b="1" spc="-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mbria"/>
                <a:cs typeface="Cambria"/>
              </a:rPr>
              <a:t>Авербах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480" y="2796590"/>
            <a:ext cx="4940300" cy="3811270"/>
            <a:chOff x="411480" y="2796590"/>
            <a:chExt cx="4940300" cy="3811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2796590"/>
              <a:ext cx="4940046" cy="38107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140963"/>
              <a:ext cx="4265676" cy="31379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1454" y="3096513"/>
              <a:ext cx="4355465" cy="3227070"/>
            </a:xfrm>
            <a:custGeom>
              <a:avLst/>
              <a:gdLst/>
              <a:ahLst/>
              <a:cxnLst/>
              <a:rect l="l" t="t" r="r" b="b"/>
              <a:pathLst>
                <a:path w="4355465" h="3227070">
                  <a:moveTo>
                    <a:pt x="566420" y="0"/>
                  </a:moveTo>
                  <a:lnTo>
                    <a:pt x="4354957" y="0"/>
                  </a:lnTo>
                  <a:lnTo>
                    <a:pt x="4354957" y="2660611"/>
                  </a:lnTo>
                  <a:lnTo>
                    <a:pt x="4351909" y="2717558"/>
                  </a:lnTo>
                  <a:lnTo>
                    <a:pt x="4343400" y="2773870"/>
                  </a:lnTo>
                  <a:lnTo>
                    <a:pt x="4329557" y="2828290"/>
                  </a:lnTo>
                  <a:lnTo>
                    <a:pt x="4310126" y="2880423"/>
                  </a:lnTo>
                  <a:lnTo>
                    <a:pt x="4286504" y="2929851"/>
                  </a:lnTo>
                  <a:lnTo>
                    <a:pt x="4258056" y="2976892"/>
                  </a:lnTo>
                  <a:lnTo>
                    <a:pt x="4225290" y="3020364"/>
                  </a:lnTo>
                  <a:lnTo>
                    <a:pt x="4188714" y="3060814"/>
                  </a:lnTo>
                  <a:lnTo>
                    <a:pt x="4148328" y="3097390"/>
                  </a:lnTo>
                  <a:lnTo>
                    <a:pt x="4104767" y="3130105"/>
                  </a:lnTo>
                  <a:lnTo>
                    <a:pt x="4057777" y="3158591"/>
                  </a:lnTo>
                  <a:lnTo>
                    <a:pt x="4008374" y="3182226"/>
                  </a:lnTo>
                  <a:lnTo>
                    <a:pt x="3956177" y="3201619"/>
                  </a:lnTo>
                  <a:lnTo>
                    <a:pt x="3901821" y="3215436"/>
                  </a:lnTo>
                  <a:lnTo>
                    <a:pt x="3845433" y="3224034"/>
                  </a:lnTo>
                  <a:lnTo>
                    <a:pt x="3788537" y="3226993"/>
                  </a:lnTo>
                  <a:lnTo>
                    <a:pt x="0" y="3226993"/>
                  </a:lnTo>
                  <a:lnTo>
                    <a:pt x="0" y="566419"/>
                  </a:lnTo>
                  <a:lnTo>
                    <a:pt x="2946" y="509397"/>
                  </a:lnTo>
                  <a:lnTo>
                    <a:pt x="11556" y="453136"/>
                  </a:lnTo>
                  <a:lnTo>
                    <a:pt x="25374" y="398652"/>
                  </a:lnTo>
                  <a:lnTo>
                    <a:pt x="44754" y="346583"/>
                  </a:lnTo>
                  <a:lnTo>
                    <a:pt x="68402" y="297180"/>
                  </a:lnTo>
                  <a:lnTo>
                    <a:pt x="96888" y="250062"/>
                  </a:lnTo>
                  <a:lnTo>
                    <a:pt x="129590" y="206628"/>
                  </a:lnTo>
                  <a:lnTo>
                    <a:pt x="166179" y="166115"/>
                  </a:lnTo>
                  <a:lnTo>
                    <a:pt x="206629" y="129539"/>
                  </a:lnTo>
                  <a:lnTo>
                    <a:pt x="250101" y="96900"/>
                  </a:lnTo>
                  <a:lnTo>
                    <a:pt x="297141" y="68452"/>
                  </a:lnTo>
                  <a:lnTo>
                    <a:pt x="346557" y="44703"/>
                  </a:lnTo>
                  <a:lnTo>
                    <a:pt x="398703" y="25400"/>
                  </a:lnTo>
                  <a:lnTo>
                    <a:pt x="453110" y="11557"/>
                  </a:lnTo>
                  <a:lnTo>
                    <a:pt x="509435" y="2921"/>
                  </a:lnTo>
                  <a:lnTo>
                    <a:pt x="566420" y="0"/>
                  </a:lnTo>
                  <a:close/>
                </a:path>
              </a:pathLst>
            </a:custGeom>
            <a:ln w="888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94" y="1182751"/>
            <a:ext cx="4185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</a:rPr>
              <a:t>https://xn--e1agfgfdc8ayf.xn--p1ai/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1700783"/>
            <a:ext cx="5137403" cy="25267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1023" y="4288534"/>
            <a:ext cx="5466587" cy="2569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98921" y="3534282"/>
            <a:ext cx="269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4"/>
              </a:rPr>
              <a:t>https://bobrenok.oc3.ru/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0207" y="294513"/>
            <a:ext cx="3856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Интернет</a:t>
            </a:r>
            <a:r>
              <a:rPr spc="-4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5" dirty="0"/>
              <a:t>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788" y="1627632"/>
            <a:ext cx="7204709" cy="48242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Учебные</a:t>
            </a:r>
            <a:r>
              <a:rPr spc="-20" dirty="0"/>
              <a:t> </a:t>
            </a:r>
            <a:r>
              <a:rPr spc="-10" dirty="0"/>
              <a:t>пособия.</a:t>
            </a:r>
          </a:p>
          <a:p>
            <a:pPr marL="71755" algn="ctr">
              <a:lnSpc>
                <a:spcPct val="100000"/>
              </a:lnSpc>
            </a:pPr>
            <a:r>
              <a:rPr spc="-5" dirty="0"/>
              <a:t>УМК</a:t>
            </a:r>
            <a:r>
              <a:rPr spc="-10" dirty="0"/>
              <a:t> «Финансовая</a:t>
            </a:r>
            <a:r>
              <a:rPr spc="25" dirty="0"/>
              <a:t> </a:t>
            </a:r>
            <a:r>
              <a:rPr spc="-5" dirty="0"/>
              <a:t>грамотность»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232" y="294513"/>
            <a:ext cx="4996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Финансовая</a:t>
            </a:r>
            <a:r>
              <a:rPr spc="-40" dirty="0"/>
              <a:t> </a:t>
            </a:r>
            <a:r>
              <a:rPr spc="-5" dirty="0"/>
              <a:t>грамотность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3114"/>
            <a:ext cx="6608445" cy="441642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Основы</a:t>
            </a:r>
            <a:r>
              <a:rPr sz="2400" b="1" u="heavy" spc="-3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финансовой</a:t>
            </a:r>
            <a:r>
              <a:rPr sz="2400" b="1" u="heavy" spc="-20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D75C00"/>
                </a:solidFill>
                <a:uFill>
                  <a:solidFill>
                    <a:srgbClr val="D75C00"/>
                  </a:solidFill>
                </a:uFill>
                <a:latin typeface="Cambria"/>
                <a:cs typeface="Cambria"/>
              </a:rPr>
              <a:t>грамотности: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Cambria"/>
                <a:cs typeface="Cambria"/>
              </a:rPr>
              <a:t>понимание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природы</a:t>
            </a:r>
            <a:r>
              <a:rPr sz="2400" dirty="0">
                <a:latin typeface="Cambria"/>
                <a:cs typeface="Cambria"/>
              </a:rPr>
              <a:t> и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функции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денег;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ценить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деньги;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считать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деньги;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составлять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финансовый</a:t>
            </a:r>
            <a:r>
              <a:rPr sz="2400" spc="-15" dirty="0">
                <a:latin typeface="Cambria"/>
                <a:cs typeface="Cambria"/>
              </a:rPr>
              <a:t> отчет;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экономить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и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сберегать;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тратить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деньги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и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жить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по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средствам;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mbria"/>
                <a:cs typeface="Cambria"/>
              </a:rPr>
              <a:t>умение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делиться.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0284" y="1754123"/>
            <a:ext cx="3823716" cy="287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11123" y="91439"/>
            <a:ext cx="7922259" cy="3092450"/>
            <a:chOff x="611123" y="91439"/>
            <a:chExt cx="7922259" cy="309245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9571" y="91439"/>
              <a:ext cx="5524500" cy="19949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23" y="1188720"/>
              <a:ext cx="7921752" cy="19949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60475" y="341198"/>
            <a:ext cx="67722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7200" spc="-40" dirty="0"/>
              <a:t>СПАСИБО</a:t>
            </a:r>
            <a:endParaRPr sz="72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7200" spc="-5" dirty="0"/>
              <a:t>ЗА</a:t>
            </a:r>
            <a:r>
              <a:rPr sz="7200" spc="-75" dirty="0"/>
              <a:t> </a:t>
            </a:r>
            <a:r>
              <a:rPr sz="7200" spc="-5" dirty="0"/>
              <a:t>ВНИМАНИЕ!</a:t>
            </a:r>
            <a:endParaRPr sz="7200"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6083" y="2852927"/>
            <a:ext cx="4969764" cy="380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1088" y="181737"/>
            <a:ext cx="7384415" cy="16998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100" marR="30480" indent="88265" algn="just">
              <a:lnSpc>
                <a:spcPct val="91700"/>
              </a:lnSpc>
              <a:spcBef>
                <a:spcPts val="680"/>
              </a:spcBef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Нельз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я</a:t>
            </a:r>
            <a:r>
              <a:rPr sz="28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8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дс</a:t>
            </a:r>
            <a:r>
              <a:rPr sz="28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авить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sz="28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н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я</a:t>
            </a:r>
            <a:r>
              <a:rPr sz="28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мир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28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з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ден</a:t>
            </a:r>
            <a:r>
              <a:rPr sz="2800" b="0" spc="-40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8850" b="0" spc="-3584" baseline="14124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800" b="0" spc="-315" dirty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.  </a:t>
            </a:r>
            <a:r>
              <a:rPr sz="2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Эта </a:t>
            </a:r>
            <a:r>
              <a:rPr sz="28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острая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 животрепещущая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тема 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«Ребенок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деньги»</a:t>
            </a:r>
            <a:r>
              <a:rPr sz="2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интересует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 сейчас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многих.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09216" y="2276855"/>
            <a:ext cx="6124575" cy="4581525"/>
            <a:chOff x="2109216" y="2276855"/>
            <a:chExt cx="6124575" cy="45815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9216" y="5704328"/>
              <a:ext cx="6124194" cy="11536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4456" y="2276855"/>
              <a:ext cx="6096000" cy="34381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766" y="199466"/>
            <a:ext cx="2526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Необходимость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1571" y="199466"/>
            <a:ext cx="1771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внедрения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6489" y="626744"/>
            <a:ext cx="5459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0640" algn="l"/>
                <a:tab pos="5260340" algn="l"/>
              </a:tabLst>
            </a:pP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фин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нс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й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г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ам</a:t>
            </a:r>
            <a:r>
              <a:rPr sz="2800" spc="-3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тно</a:t>
            </a:r>
            <a:r>
              <a:rPr sz="2800" spc="5" dirty="0">
                <a:solidFill>
                  <a:srgbClr val="404040"/>
                </a:solidFill>
                <a:latin typeface="Cambria"/>
                <a:cs typeface="Cambria"/>
              </a:rPr>
              <a:t>с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т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797" y="199466"/>
            <a:ext cx="12312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уро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к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ов  ш</a:t>
            </a:r>
            <a:r>
              <a:rPr sz="2800" spc="-20" dirty="0">
                <a:solidFill>
                  <a:srgbClr val="404040"/>
                </a:solidFill>
                <a:latin typeface="Cambria"/>
                <a:cs typeface="Cambria"/>
              </a:rPr>
              <a:t>к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800" spc="-15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ах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489" y="1053465"/>
            <a:ext cx="72599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834005" algn="l"/>
                <a:tab pos="5335270" algn="l"/>
              </a:tabLst>
            </a:pP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обусловлена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еще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и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тем,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что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современные 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дети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достаточно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активно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самостоятельно 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покупа</a:t>
            </a:r>
            <a:r>
              <a:rPr sz="2800" spc="-20" dirty="0">
                <a:solidFill>
                  <a:srgbClr val="404040"/>
                </a:solidFill>
                <a:latin typeface="Cambria"/>
                <a:cs typeface="Cambria"/>
              </a:rPr>
              <a:t>ю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т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това</a:t>
            </a:r>
            <a:r>
              <a:rPr sz="2800" spc="1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ы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,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пользу</a:t>
            </a:r>
            <a:r>
              <a:rPr sz="2800" spc="-40" dirty="0">
                <a:solidFill>
                  <a:srgbClr val="404040"/>
                </a:solidFill>
                <a:latin typeface="Cambria"/>
                <a:cs typeface="Cambria"/>
              </a:rPr>
              <a:t>ю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т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с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я  пластиковыми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картами,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mbria"/>
                <a:cs typeface="Cambria"/>
              </a:rPr>
              <a:t>делают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 покупки</a:t>
            </a:r>
            <a:r>
              <a:rPr sz="2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в </a:t>
            </a:r>
            <a:r>
              <a:rPr sz="2800" spc="-60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mbria"/>
                <a:cs typeface="Cambria"/>
              </a:rPr>
              <a:t>Интернете.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8523" y="3272028"/>
            <a:ext cx="5328666" cy="308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5190" y="299466"/>
            <a:ext cx="296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77490" algn="l"/>
              </a:tabLst>
            </a:pPr>
            <a:r>
              <a:rPr sz="28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28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мо</a:t>
            </a:r>
            <a:r>
              <a:rPr sz="2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тнос</a:t>
            </a:r>
            <a:r>
              <a:rPr sz="28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2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ь</a:t>
            </a:r>
            <a:r>
              <a:rPr sz="280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751" y="299466"/>
            <a:ext cx="36957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Финансовая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42515" algn="l"/>
              </a:tabLst>
            </a:pP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сп</a:t>
            </a:r>
            <a:r>
              <a:rPr sz="2800" spc="6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соб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2800" spc="5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сть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	ч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ел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2800" spc="-65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7422" y="726186"/>
            <a:ext cx="1551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управлять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2968" y="299466"/>
            <a:ext cx="11328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611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э</a:t>
            </a:r>
            <a:r>
              <a:rPr sz="2800" spc="-40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  с</a:t>
            </a: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8751" y="1152601"/>
            <a:ext cx="7187565" cy="1724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4"/>
              </a:spcBef>
            </a:pPr>
            <a:r>
              <a:rPr sz="2800" spc="-35" dirty="0">
                <a:solidFill>
                  <a:srgbClr val="404040"/>
                </a:solidFill>
                <a:latin typeface="Times New Roman"/>
                <a:cs typeface="Times New Roman"/>
              </a:rPr>
              <a:t>доходами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sz="2800" spc="-30" dirty="0">
                <a:solidFill>
                  <a:srgbClr val="404040"/>
                </a:solidFill>
                <a:latin typeface="Times New Roman"/>
                <a:cs typeface="Times New Roman"/>
              </a:rPr>
              <a:t>расходами, 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принимать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правильные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решения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распределению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денежных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средств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(жить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средствам)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и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грамотно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 их </a:t>
            </a:r>
            <a:r>
              <a:rPr sz="28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приумножать.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56232" y="3233902"/>
            <a:ext cx="7135495" cy="3072765"/>
            <a:chOff x="1856232" y="3233902"/>
            <a:chExt cx="7135495" cy="30727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232" y="3233902"/>
              <a:ext cx="7135368" cy="3072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304" y="3429000"/>
              <a:ext cx="6565392" cy="25024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5399"/>
              <a:ext cx="9144000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8751" y="258317"/>
            <a:ext cx="6931025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404040"/>
                </a:solidFill>
                <a:latin typeface="Times New Roman"/>
                <a:cs typeface="Times New Roman"/>
              </a:rPr>
              <a:t>Учебно-методический</a:t>
            </a:r>
            <a:r>
              <a:rPr sz="2800" b="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0" spc="-40" dirty="0">
                <a:solidFill>
                  <a:srgbClr val="404040"/>
                </a:solidFill>
                <a:latin typeface="Times New Roman"/>
                <a:cs typeface="Times New Roman"/>
              </a:rPr>
              <a:t>комплекс</a:t>
            </a:r>
            <a:r>
              <a:rPr sz="2800" b="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imes New Roman"/>
                <a:cs typeface="Times New Roman"/>
              </a:rPr>
              <a:t>«Введение</a:t>
            </a:r>
            <a:r>
              <a:rPr sz="2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sz="2800" spc="-6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imes New Roman"/>
                <a:cs typeface="Times New Roman"/>
              </a:rPr>
              <a:t>финансовую</a:t>
            </a:r>
            <a:r>
              <a:rPr sz="2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Times New Roman"/>
                <a:cs typeface="Times New Roman"/>
              </a:rPr>
              <a:t>грамотность»</a:t>
            </a:r>
            <a:r>
              <a:rPr sz="2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0" spc="-30" dirty="0">
                <a:solidFill>
                  <a:srgbClr val="404040"/>
                </a:solidFill>
                <a:latin typeface="Times New Roman"/>
                <a:cs typeface="Times New Roman"/>
              </a:rPr>
              <a:t>может</a:t>
            </a:r>
            <a:r>
              <a:rPr sz="2800" b="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Times New Roman"/>
                <a:cs typeface="Times New Roman"/>
              </a:rPr>
              <a:t>быть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b="0" spc="5" dirty="0">
                <a:solidFill>
                  <a:srgbClr val="404040"/>
                </a:solidFill>
                <a:latin typeface="Times New Roman"/>
                <a:cs typeface="Times New Roman"/>
              </a:rPr>
              <a:t>встроен</a:t>
            </a:r>
            <a:r>
              <a:rPr sz="2800" b="0" spc="-5" dirty="0">
                <a:solidFill>
                  <a:srgbClr val="404040"/>
                </a:solidFill>
                <a:latin typeface="Times New Roman"/>
                <a:cs typeface="Times New Roman"/>
              </a:rPr>
              <a:t> в</a:t>
            </a:r>
            <a:r>
              <a:rPr sz="2800" b="0" spc="-15" dirty="0">
                <a:solidFill>
                  <a:srgbClr val="404040"/>
                </a:solidFill>
                <a:latin typeface="Times New Roman"/>
                <a:cs typeface="Times New Roman"/>
              </a:rPr>
              <a:t> образовательные</a:t>
            </a:r>
            <a:r>
              <a:rPr sz="2800" b="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Times New Roman"/>
                <a:cs typeface="Times New Roman"/>
              </a:rPr>
              <a:t>программы: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468374"/>
            <a:ext cx="9144000" cy="5091430"/>
            <a:chOff x="0" y="1468374"/>
            <a:chExt cx="9144000" cy="50914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68374"/>
              <a:ext cx="3800348" cy="32820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527" y="3637788"/>
              <a:ext cx="2951988" cy="29215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9364" y="1993392"/>
              <a:ext cx="3564636" cy="3288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55" dirty="0"/>
              <a:t> </a:t>
            </a:r>
            <a:r>
              <a:rPr spc="-5" dirty="0"/>
              <a:t>деятельность.</a:t>
            </a:r>
          </a:p>
          <a:p>
            <a:pPr marL="165735" algn="ctr">
              <a:lnSpc>
                <a:spcPct val="100000"/>
              </a:lnSpc>
            </a:pPr>
            <a:r>
              <a:rPr spc="-10" dirty="0"/>
              <a:t>Окружающий</a:t>
            </a:r>
            <a:r>
              <a:rPr spc="-65" dirty="0"/>
              <a:t> </a:t>
            </a:r>
            <a:r>
              <a:rPr spc="-5" dirty="0"/>
              <a:t>мир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592" y="1269491"/>
            <a:ext cx="2729230" cy="5588635"/>
            <a:chOff x="164592" y="1269491"/>
            <a:chExt cx="2729230" cy="5588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" y="5074919"/>
              <a:ext cx="2728722" cy="17830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269491"/>
              <a:ext cx="2700528" cy="381609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089903" y="2133600"/>
            <a:ext cx="2856865" cy="4724400"/>
            <a:chOff x="6089903" y="2133600"/>
            <a:chExt cx="2856865" cy="4724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903" y="5978647"/>
              <a:ext cx="2856738" cy="879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143" y="2133600"/>
              <a:ext cx="2828544" cy="385572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034283" y="1612391"/>
            <a:ext cx="2820670" cy="5245735"/>
            <a:chOff x="3034283" y="1612391"/>
            <a:chExt cx="2820670" cy="524573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4283" y="5623559"/>
              <a:ext cx="2820162" cy="1234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9523" y="1612391"/>
              <a:ext cx="2791967" cy="40218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55" dirty="0"/>
              <a:t> </a:t>
            </a:r>
            <a:r>
              <a:rPr spc="-5" dirty="0"/>
              <a:t>деятельность.</a:t>
            </a:r>
          </a:p>
          <a:p>
            <a:pPr marL="165735" algn="ctr">
              <a:lnSpc>
                <a:spcPct val="100000"/>
              </a:lnSpc>
            </a:pPr>
            <a:r>
              <a:rPr spc="-10" dirty="0"/>
              <a:t>Окружающий</a:t>
            </a:r>
            <a:r>
              <a:rPr spc="-65" dirty="0"/>
              <a:t> </a:t>
            </a:r>
            <a:r>
              <a:rPr spc="-5" dirty="0"/>
              <a:t>мир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3444" y="1092707"/>
            <a:ext cx="8966200" cy="5607050"/>
            <a:chOff x="123444" y="1092707"/>
            <a:chExt cx="8966200" cy="5607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" y="1092707"/>
              <a:ext cx="5113782" cy="52311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0311" y="3453396"/>
              <a:ext cx="5068824" cy="3246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5" y="3645408"/>
              <a:ext cx="4698492" cy="28757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1146047"/>
            <a:ext cx="8738870" cy="5610225"/>
            <a:chOff x="201168" y="1146047"/>
            <a:chExt cx="8738870" cy="5610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1767903"/>
              <a:ext cx="3413760" cy="43859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1962911"/>
              <a:ext cx="2843784" cy="3816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1191" y="1146047"/>
              <a:ext cx="4530852" cy="3099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6264" y="1341119"/>
              <a:ext cx="3960876" cy="2529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3335" y="3809989"/>
              <a:ext cx="4346448" cy="29458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8408" y="4005071"/>
              <a:ext cx="3776472" cy="237591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0" algn="ctr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Урочная</a:t>
            </a:r>
            <a:r>
              <a:rPr spc="-55" dirty="0"/>
              <a:t> </a:t>
            </a:r>
            <a:r>
              <a:rPr spc="-5" dirty="0"/>
              <a:t>деятельность.</a:t>
            </a:r>
          </a:p>
          <a:p>
            <a:pPr marL="165735" algn="ctr">
              <a:lnSpc>
                <a:spcPct val="100000"/>
              </a:lnSpc>
            </a:pPr>
            <a:r>
              <a:rPr spc="-10" dirty="0"/>
              <a:t>Окружающий</a:t>
            </a:r>
            <a:r>
              <a:rPr spc="-65" dirty="0"/>
              <a:t> </a:t>
            </a:r>
            <a:r>
              <a:rPr spc="-5" dirty="0"/>
              <a:t>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C6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460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МБОУ Одинцовская гимназия №7</vt:lpstr>
      <vt:lpstr>*</vt:lpstr>
      <vt:lpstr>Нельзя себе представить сегодня мир без дене*г.  Эта острая и животрепещущая тема «Ребенок и  деньги» интересует сейчас многих.</vt:lpstr>
      <vt:lpstr>Презентация PowerPoint</vt:lpstr>
      <vt:lpstr>Презентация PowerPoint</vt:lpstr>
      <vt:lpstr>Учебно-методический комплекс «Введение в  финансовую грамотность» может быть встроен в образовательные программы:</vt:lpstr>
      <vt:lpstr>Урочная деятельность. Окружающий мир</vt:lpstr>
      <vt:lpstr>Урочная деятельность. Окружающий мир</vt:lpstr>
      <vt:lpstr>Урочная деятельность. Окружающий мир</vt:lpstr>
      <vt:lpstr>Урочная деятельность. Математика</vt:lpstr>
      <vt:lpstr>Урочная деятельность. Русский язык и Литературное чтение</vt:lpstr>
      <vt:lpstr>Урочная деятельность. Русский язык и Литературное чтение</vt:lpstr>
      <vt:lpstr>Урочная деятельность. Русский язык и Литературное чтение</vt:lpstr>
      <vt:lpstr>Внеурочная деятельность. «Развитие речи»</vt:lpstr>
      <vt:lpstr>Внеурочная деятельность. «Развитие речи»</vt:lpstr>
      <vt:lpstr>Всероссийские проверочные работы (ВПР)</vt:lpstr>
      <vt:lpstr>Комплексные метапредметные работы</vt:lpstr>
      <vt:lpstr>Электронно-образовательные ресурсы</vt:lpstr>
      <vt:lpstr>Интернет - ресурсы</vt:lpstr>
      <vt:lpstr>Интернет - ресурсы</vt:lpstr>
      <vt:lpstr>Учебные пособия. УМК «Финансовая грамотность»</vt:lpstr>
      <vt:lpstr>Финансовая грамотность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Одинцовская гимназия №7</dc:title>
  <dc:creator>АРМ-9</dc:creator>
  <cp:lastModifiedBy>АРМ-9</cp:lastModifiedBy>
  <cp:revision>1</cp:revision>
  <dcterms:created xsi:type="dcterms:W3CDTF">2023-01-11T13:06:37Z</dcterms:created>
  <dcterms:modified xsi:type="dcterms:W3CDTF">2023-01-11T13:12:17Z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2023-01-11T00:00:00Z</vt:filetime>
  </property>
</Properties>
</file>