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title>
      <c:layout>
        <c:manualLayout>
          <c:xMode val="edge"/>
          <c:yMode val="edge"/>
          <c:x val="0.14855942797633076"/>
          <c:y val="2.939488205014257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пользователей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Мобильные приложения</c:v>
                </c:pt>
                <c:pt idx="1">
                  <c:v>Компьютерные программы</c:v>
                </c:pt>
                <c:pt idx="2">
                  <c:v>одновременное использование мобильных приложений и компъютерных программ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25</c:v>
                </c:pt>
                <c:pt idx="2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l"/>
      <c:layout>
        <c:manualLayout>
          <c:xMode val="edge"/>
          <c:yMode val="edge"/>
          <c:x val="0"/>
          <c:y val="0.16802762656001186"/>
          <c:w val="0.48346536262326001"/>
          <c:h val="0.7471075744670345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5F848-DC93-4CCB-9145-D0BFCF302BE5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A1ED-E48C-4B5B-94EF-83591E7670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3277-3A88-4DE1-88F6-764A53742556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F555-8CF0-4287-8E79-E74B7A88B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848872" cy="273630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dirty="0" smtClean="0"/>
              <a:t>Исследовательская работа по информатике</a:t>
            </a:r>
            <a:br>
              <a:rPr lang="ru-RU" sz="3600" dirty="0" smtClean="0"/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Мобильные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графические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редакторы»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088832" cy="22098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Выполнили ученики 7 «Л»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Лопатина </a:t>
            </a:r>
            <a:r>
              <a:rPr lang="ru-RU" dirty="0" smtClean="0">
                <a:solidFill>
                  <a:schemeClr val="tx1"/>
                </a:solidFill>
              </a:rPr>
              <a:t>Елизавета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Доброва </a:t>
            </a:r>
            <a:r>
              <a:rPr lang="ru-RU" dirty="0" smtClean="0">
                <a:solidFill>
                  <a:schemeClr val="tx1"/>
                </a:solidFill>
              </a:rPr>
              <a:t>Анастасия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</a:rPr>
              <a:t> учитель информатики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Юрченко Надежда Андреевна 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err="1"/>
              <a:t>Ibis</a:t>
            </a:r>
            <a:r>
              <a:rPr lang="ru-RU" dirty="0"/>
              <a:t> </a:t>
            </a:r>
            <a:r>
              <a:rPr lang="ru-RU" dirty="0" err="1" smtClean="0"/>
              <a:t>Paint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Разработчик</a:t>
            </a:r>
            <a:r>
              <a:rPr lang="en-US" sz="2800" dirty="0" smtClean="0"/>
              <a:t> – ibis mobile</a:t>
            </a:r>
            <a:endParaRPr lang="ru-RU" sz="2800" dirty="0" smtClean="0"/>
          </a:p>
          <a:p>
            <a:r>
              <a:rPr lang="ru-RU" sz="2800" dirty="0" smtClean="0"/>
              <a:t>Рейтинг 4,6 Размер 30M</a:t>
            </a:r>
          </a:p>
          <a:p>
            <a:r>
              <a:rPr lang="ru-RU" sz="2800" dirty="0" smtClean="0"/>
              <a:t> Количество установок более 10 000 000</a:t>
            </a:r>
          </a:p>
          <a:p>
            <a:endParaRPr lang="ru-RU" dirty="0"/>
          </a:p>
        </p:txBody>
      </p:sp>
      <p:pic>
        <p:nvPicPr>
          <p:cNvPr id="21506" name="Picture 2" descr="C:\Users\Надежда\Desktop\рисов\ibispain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790328" cy="1790328"/>
          </a:xfrm>
          <a:prstGeom prst="rect">
            <a:avLst/>
          </a:prstGeom>
          <a:noFill/>
        </p:spPr>
      </p:pic>
      <p:pic>
        <p:nvPicPr>
          <p:cNvPr id="5" name="Рисунок 4" descr="C:\Users\Надежда\Downloads\батарейка\батарейка\IMG-20190312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80928"/>
            <a:ext cx="20162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3068960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+"/>
            </a:pPr>
            <a:r>
              <a:rPr lang="ru-RU" sz="2000" dirty="0" smtClean="0"/>
              <a:t>приятный дизайн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удобное масштабирование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большое </a:t>
            </a:r>
            <a:r>
              <a:rPr lang="ru-RU" sz="2000" dirty="0" smtClean="0"/>
              <a:t>количество предустановленных </a:t>
            </a:r>
            <a:r>
              <a:rPr lang="ru-RU" sz="2000" dirty="0" smtClean="0"/>
              <a:t>кистей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наличие инструментов-штампов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работа </a:t>
            </a:r>
            <a:r>
              <a:rPr lang="ru-RU" sz="2000" dirty="0" smtClean="0"/>
              <a:t>с разных устройств </a:t>
            </a:r>
            <a:r>
              <a:rPr lang="ru-RU" sz="2000" dirty="0" smtClean="0"/>
              <a:t> 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работа без </a:t>
            </a:r>
            <a:r>
              <a:rPr lang="ru-RU" sz="2000" dirty="0" smtClean="0"/>
              <a:t>ошибок </a:t>
            </a:r>
            <a:endParaRPr lang="ru-RU" sz="2000" dirty="0" smtClean="0"/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рабочее </a:t>
            </a:r>
            <a:r>
              <a:rPr lang="ru-RU" sz="2000" dirty="0" smtClean="0"/>
              <a:t>сообщество и обратная связь с разработчиком.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реклама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lvl="0" algn="l"/>
            <a:r>
              <a:rPr lang="en-US" dirty="0" err="1"/>
              <a:t>MediBang</a:t>
            </a:r>
            <a:r>
              <a:rPr lang="en-US" dirty="0"/>
              <a:t> </a:t>
            </a:r>
            <a:r>
              <a:rPr lang="en-US" dirty="0" smtClean="0"/>
              <a:t>Paint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92888" cy="485740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Разработчик –</a:t>
            </a:r>
            <a:r>
              <a:rPr lang="en-US" sz="2800" dirty="0" err="1" smtClean="0"/>
              <a:t>MediBang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Выбор редакции </a:t>
            </a:r>
            <a:r>
              <a:rPr lang="en-US" sz="2800" dirty="0" err="1" smtClean="0"/>
              <a:t>GooglePlay</a:t>
            </a:r>
            <a:r>
              <a:rPr lang="ru-RU" sz="2800" dirty="0" smtClean="0"/>
              <a:t>. Рейтинг 4,4 </a:t>
            </a:r>
          </a:p>
          <a:p>
            <a:pPr>
              <a:buNone/>
            </a:pPr>
            <a:r>
              <a:rPr lang="ru-RU" sz="2800" dirty="0" smtClean="0"/>
              <a:t>Размер 15M Количество установок более 10 000 000.</a:t>
            </a:r>
          </a:p>
          <a:p>
            <a:endParaRPr lang="ru-RU" dirty="0"/>
          </a:p>
        </p:txBody>
      </p:sp>
      <p:pic>
        <p:nvPicPr>
          <p:cNvPr id="19459" name="Picture 3" descr="C:\Users\Надежда\Desktop\рисов\MediB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1822524" cy="1825844"/>
          </a:xfrm>
          <a:prstGeom prst="rect">
            <a:avLst/>
          </a:prstGeom>
          <a:noFill/>
        </p:spPr>
      </p:pic>
      <p:pic>
        <p:nvPicPr>
          <p:cNvPr id="6" name="Рисунок 5" descr="C:\Users\Надежда\Downloads\батарейка\батарейка\IMG-20190312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80928"/>
            <a:ext cx="2097151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5" y="3284984"/>
            <a:ext cx="5472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+"/>
            </a:pPr>
            <a:r>
              <a:rPr lang="ru-RU" sz="2000" dirty="0" smtClean="0"/>
              <a:t>приятный дизайн и удобная работа с инструментами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удобное масштабирование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возможность работы на разных устройствах, 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отсутствие сбоев в работе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активное сообщество 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обучение рисованию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отсутствие платных функций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отсутствие выделителя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err="1" smtClean="0"/>
              <a:t>PaperDraw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Разработчик – </a:t>
            </a:r>
            <a:r>
              <a:rPr lang="ru-RU" sz="2400" dirty="0" err="1" smtClean="0"/>
              <a:t>Colorfit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Выбор редакции </a:t>
            </a:r>
            <a:r>
              <a:rPr lang="en-US" sz="2400" dirty="0" err="1" smtClean="0"/>
              <a:t>GooglePlay</a:t>
            </a:r>
            <a:r>
              <a:rPr lang="ru-RU" sz="2400" dirty="0" smtClean="0"/>
              <a:t>. Рейтинг 4,4 </a:t>
            </a:r>
          </a:p>
          <a:p>
            <a:pPr>
              <a:buNone/>
            </a:pPr>
            <a:r>
              <a:rPr lang="ru-RU" sz="2400" dirty="0" smtClean="0"/>
              <a:t>Размер 16M Количество установок более 10 000 000</a:t>
            </a:r>
          </a:p>
          <a:p>
            <a:endParaRPr lang="ru-RU" dirty="0"/>
          </a:p>
        </p:txBody>
      </p:sp>
      <p:pic>
        <p:nvPicPr>
          <p:cNvPr id="23554" name="Picture 2" descr="C:\Users\Надежда\Desktop\рисов\PaperD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504" y="404664"/>
            <a:ext cx="2016224" cy="2016224"/>
          </a:xfrm>
          <a:prstGeom prst="rect">
            <a:avLst/>
          </a:prstGeom>
          <a:noFill/>
        </p:spPr>
      </p:pic>
      <p:pic>
        <p:nvPicPr>
          <p:cNvPr id="5" name="Рисунок 4" descr="C:\Users\Надежда\Downloads\батарейка\батарейка\IMG-20190312-WA0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18722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3429000"/>
            <a:ext cx="54726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+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есть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пошаговые уроки рисования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+"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работает без сбоев 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ошибок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со слоями платна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предустановленны только 7 кистей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выделитель отсутствует.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-"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ольшое количество платных функций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err="1"/>
              <a:t>Рисовалка</a:t>
            </a:r>
            <a:r>
              <a:rPr lang="ru-RU" dirty="0"/>
              <a:t> FP </a:t>
            </a:r>
            <a:r>
              <a:rPr lang="ru-RU" dirty="0" err="1" smtClean="0"/>
              <a:t>sDraw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Разработчик – </a:t>
            </a:r>
            <a:r>
              <a:rPr lang="ru-RU" sz="2400" dirty="0" err="1" smtClean="0"/>
              <a:t>Fsoft</a:t>
            </a:r>
            <a:r>
              <a:rPr lang="ru-RU" sz="2400" dirty="0" smtClean="0"/>
              <a:t> </a:t>
            </a:r>
            <a:r>
              <a:rPr lang="ru-RU" sz="2400" dirty="0" err="1" smtClean="0"/>
              <a:t>Production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Рейтинг 4,3 Размер 504k </a:t>
            </a:r>
          </a:p>
          <a:p>
            <a:pPr>
              <a:buNone/>
            </a:pPr>
            <a:r>
              <a:rPr lang="ru-RU" sz="2400" dirty="0" smtClean="0"/>
              <a:t>Количество установок более 500 000</a:t>
            </a:r>
          </a:p>
        </p:txBody>
      </p:sp>
      <p:pic>
        <p:nvPicPr>
          <p:cNvPr id="22530" name="Picture 2" descr="C:\Users\Надежда\Desktop\рисов\Рисовалка FP sD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757164" cy="1757164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рисов\Рисовалка FP sDraw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40968"/>
            <a:ext cx="1983566" cy="3305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212976"/>
            <a:ext cx="4824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alibri" pitchFamily="34" charset="0"/>
              <a:buChar char="+"/>
            </a:pPr>
            <a:r>
              <a:rPr lang="ru-RU" sz="2000" dirty="0" smtClean="0"/>
              <a:t>поддержка облака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возможность </a:t>
            </a:r>
            <a:r>
              <a:rPr lang="ru-RU" sz="2000" dirty="0" smtClean="0"/>
              <a:t>работы со </a:t>
            </a:r>
            <a:r>
              <a:rPr lang="ru-RU" sz="2000" dirty="0" err="1" smtClean="0"/>
              <a:t>стилусом</a:t>
            </a:r>
            <a:endParaRPr lang="ru-RU" sz="2000" dirty="0" smtClean="0"/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малое </a:t>
            </a:r>
            <a:r>
              <a:rPr lang="ru-RU" sz="2000" dirty="0" smtClean="0"/>
              <a:t>количество жалоб на </a:t>
            </a:r>
            <a:r>
              <a:rPr lang="ru-RU" sz="2000" dirty="0" smtClean="0"/>
              <a:t>ошибки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р</a:t>
            </a:r>
            <a:r>
              <a:rPr lang="ru-RU" sz="2000" dirty="0" smtClean="0"/>
              <a:t>екордно малый </a:t>
            </a:r>
            <a:r>
              <a:rPr lang="ru-RU" sz="2000" dirty="0" smtClean="0"/>
              <a:t>объем занимаемый </a:t>
            </a:r>
            <a:r>
              <a:rPr lang="ru-RU" sz="2000" dirty="0" smtClean="0"/>
              <a:t>приложением!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дизайн</a:t>
            </a:r>
            <a:endParaRPr lang="ru-RU" sz="2000" dirty="0" smtClean="0"/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сложная ориентация в приложении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невозможность работы со слоями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всего одна кисть, ластик и </a:t>
            </a:r>
            <a:r>
              <a:rPr lang="ru-RU" sz="2000" dirty="0" smtClean="0"/>
              <a:t>заливка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861048"/>
            <a:ext cx="7571184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ограничением объема памяти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FPsDraw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Объем программы: 504Кб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15616" y="476672"/>
            <a:ext cx="756084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ограничения объема памяти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b="1" dirty="0" err="1" smtClean="0">
                <a:solidFill>
                  <a:srgbClr val="FF0000"/>
                </a:solidFill>
              </a:rPr>
              <a:t>MediBang</a:t>
            </a:r>
            <a:r>
              <a:rPr lang="en-US" sz="3200" b="1" dirty="0" smtClean="0">
                <a:solidFill>
                  <a:srgbClr val="FF0000"/>
                </a:solidFill>
              </a:rPr>
              <a:t> Paint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Большой выбор кистей, инструментов, встроенных функций.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Позволяет работать над одним рисунком с различных устройств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AutoShape 2" descr="https://www.techstars.com/uploads/freestock_581443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techstars.com/uploads/freestock_581443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techstars.com/uploads/freestock_581443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Надежда\Desktop\рисов\sim1252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536" y="1988840"/>
            <a:ext cx="3014464" cy="30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ежда\Downloads\батарейка\mdya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2348459" cy="32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дежда\Downloads\батарейка\komishka_dlya_TanY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259688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ежда\Downloads\батарейка\bu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202300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дежда\Downloads\батарейка\olol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48928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Надежда\Downloads\Без названия11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23222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8244408" cy="55446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Цель работы: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Исследовать </a:t>
            </a:r>
            <a:r>
              <a:rPr lang="ru-RU" dirty="0"/>
              <a:t>ассортимент графических приложений для телефонов, их особенности; опробовать в действии.</a:t>
            </a:r>
          </a:p>
          <a:p>
            <a:pPr>
              <a:buNone/>
            </a:pPr>
            <a:r>
              <a:rPr lang="ru-RU" b="1" dirty="0"/>
              <a:t>Задачи:</a:t>
            </a:r>
          </a:p>
          <a:p>
            <a:r>
              <a:rPr lang="ru-RU" dirty="0"/>
              <a:t>изучить материалы на данную тему, ознакомиться с видами графических редакторов;</a:t>
            </a:r>
          </a:p>
          <a:p>
            <a:r>
              <a:rPr lang="ru-RU" dirty="0"/>
              <a:t>определить какие функции в графических приложениях наиболее важны  пользователям;</a:t>
            </a:r>
          </a:p>
          <a:p>
            <a:r>
              <a:rPr lang="ru-RU" dirty="0"/>
              <a:t>проанализировать возможности графических редакторов;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atin typeface="Comic Sans MS" pitchFamily="66" charset="0"/>
              </a:rPr>
              <a:t>История развития </a:t>
            </a:r>
            <a:br>
              <a:rPr lang="ru-RU" b="1" spc="300" dirty="0" smtClean="0">
                <a:latin typeface="Comic Sans MS" pitchFamily="66" charset="0"/>
              </a:rPr>
            </a:br>
            <a:r>
              <a:rPr lang="ru-RU" b="1" spc="300" dirty="0" smtClean="0">
                <a:latin typeface="Comic Sans MS" pitchFamily="66" charset="0"/>
              </a:rPr>
              <a:t>компьютерной графики</a:t>
            </a:r>
            <a:endParaRPr lang="ru-RU" b="1" spc="300" dirty="0">
              <a:latin typeface="Comic Sans MS" pitchFamily="66" charset="0"/>
            </a:endParaRPr>
          </a:p>
        </p:txBody>
      </p:sp>
      <p:pic>
        <p:nvPicPr>
          <p:cNvPr id="5" name="Рисунок 4" descr="символь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424002" cy="2952328"/>
          </a:xfrm>
          <a:prstGeom prst="rect">
            <a:avLst/>
          </a:prstGeom>
        </p:spPr>
      </p:pic>
      <p:pic>
        <p:nvPicPr>
          <p:cNvPr id="5122" name="Picture 2" descr="https://theonlinephotographer.typepad.com/.a/6a00df351e888f8834022ad3a50c1b200d-6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2016224" cy="2520280"/>
          </a:xfrm>
          <a:prstGeom prst="rect">
            <a:avLst/>
          </a:prstGeom>
          <a:noFill/>
        </p:spPr>
      </p:pic>
      <p:pic>
        <p:nvPicPr>
          <p:cNvPr id="4" name="Picture 2" descr="http://astrosolution.ru/wp-content/uploads/2016/07/Saturn-v-znakah-zodia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449329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Виды компьютерной графики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299537"/>
            <a:ext cx="19442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 smtClean="0"/>
              <a:t>Растровая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3068960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/>
              <a:t>Векторная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340768"/>
            <a:ext cx="2160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dirty="0" smtClean="0"/>
              <a:t>Фрактальная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39752" y="980728"/>
            <a:ext cx="1440160" cy="432048"/>
          </a:xfrm>
          <a:prstGeom prst="straightConnector1">
            <a:avLst/>
          </a:prstGeom>
          <a:ln w="53975" cmpd="tri">
            <a:prstDash val="solid"/>
            <a:headEnd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980728"/>
            <a:ext cx="0" cy="1368152"/>
          </a:xfrm>
          <a:prstGeom prst="straightConnector1">
            <a:avLst/>
          </a:prstGeom>
          <a:ln w="53975" cmpd="tri">
            <a:prstDash val="solid"/>
            <a:headEnd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8064" y="980728"/>
            <a:ext cx="1728192" cy="360040"/>
          </a:xfrm>
          <a:prstGeom prst="straightConnector1">
            <a:avLst/>
          </a:prstGeom>
          <a:ln w="53975" cmpd="tri">
            <a:prstDash val="solid"/>
            <a:headEnd w="lg" len="lg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C:\Users\Надежда\Downloads\батарейка\ololo.png"/>
          <p:cNvPicPr/>
          <p:nvPr/>
        </p:nvPicPr>
        <p:blipFill>
          <a:blip r:embed="rId2" cstate="print"/>
          <a:srcRect l="71312" r="-145" b="83121"/>
          <a:stretch>
            <a:fillRect/>
          </a:stretch>
        </p:blipFill>
        <p:spPr bwMode="auto">
          <a:xfrm>
            <a:off x="827584" y="191683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itycelebrity.ru/userfiles/%D0%9C%D0%95%D0%94%D0%92%D0%95%D0%94%D0%AC(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808312" cy="21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20971" t="14331" r="21516" b="11083"/>
          <a:stretch>
            <a:fillRect/>
          </a:stretch>
        </p:blipFill>
        <p:spPr bwMode="auto">
          <a:xfrm>
            <a:off x="5940152" y="1844824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9217" name="Picture 1" descr="C:\Users\Надежда\Desktop\рисов\оп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73787">
            <a:off x="393826" y="1036845"/>
            <a:ext cx="4248472" cy="5531735"/>
          </a:xfrm>
          <a:prstGeom prst="rect">
            <a:avLst/>
          </a:prstGeom>
          <a:noFill/>
        </p:spPr>
      </p:pic>
      <p:pic>
        <p:nvPicPr>
          <p:cNvPr id="11266" name="Picture 2" descr="http://gde-in.ru/wp-content/uploads/2014/04/Listyi-bumagi-e1444115589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783202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124744"/>
            <a:ext cx="421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</a:t>
            </a:r>
            <a:r>
              <a:rPr lang="ru-RU" sz="2400" dirty="0" smtClean="0"/>
              <a:t>риняли участие –</a:t>
            </a:r>
          </a:p>
          <a:p>
            <a:pPr algn="ctr"/>
            <a:r>
              <a:rPr lang="ru-RU" sz="2400" dirty="0" smtClean="0"/>
              <a:t> 81 человек,</a:t>
            </a:r>
          </a:p>
          <a:p>
            <a:pPr algn="ctr"/>
            <a:r>
              <a:rPr lang="ru-RU" sz="2400" dirty="0" smtClean="0"/>
              <a:t>учащиеся в 5-9 классов.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опроса:</a:t>
            </a:r>
            <a:endParaRPr lang="ru-RU" dirty="0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043608" y="3789040"/>
            <a:ext cx="764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Самый важный параметр –возможность </a:t>
            </a:r>
            <a:r>
              <a:rPr lang="ru-RU" sz="2000" dirty="0" smtClean="0"/>
              <a:t>работы со </a:t>
            </a:r>
            <a:r>
              <a:rPr lang="ru-RU" sz="2000" dirty="0" smtClean="0"/>
              <a:t>слоями</a:t>
            </a:r>
          </a:p>
          <a:p>
            <a:r>
              <a:rPr lang="ru-RU" sz="2000" dirty="0" smtClean="0"/>
              <a:t>Наименее необходимое – обратная </a:t>
            </a:r>
            <a:r>
              <a:rPr lang="ru-RU" sz="2000" dirty="0" smtClean="0"/>
              <a:t>связь с </a:t>
            </a:r>
            <a:r>
              <a:rPr lang="ru-RU" sz="2000" dirty="0" smtClean="0"/>
              <a:t>разработчиком</a:t>
            </a:r>
          </a:p>
          <a:p>
            <a:r>
              <a:rPr lang="ru-RU" sz="2000" dirty="0" smtClean="0"/>
              <a:t>63 </a:t>
            </a:r>
            <a:r>
              <a:rPr lang="ru-RU" sz="2000" dirty="0" smtClean="0"/>
              <a:t>человека довольны </a:t>
            </a:r>
            <a:r>
              <a:rPr lang="ru-RU" sz="2000" dirty="0" smtClean="0"/>
              <a:t>имеющимися </a:t>
            </a:r>
            <a:r>
              <a:rPr lang="ru-RU" sz="2000" dirty="0" smtClean="0"/>
              <a:t>функциями</a:t>
            </a:r>
            <a:r>
              <a:rPr lang="ru-RU" sz="2000" dirty="0" smtClean="0"/>
              <a:t>, но при возможности расширили их спектр за счет дополнительных платных пакетов </a:t>
            </a:r>
            <a:r>
              <a:rPr lang="ru-RU" sz="2000" dirty="0" smtClean="0"/>
              <a:t>услуг</a:t>
            </a:r>
          </a:p>
          <a:p>
            <a:r>
              <a:rPr lang="ru-RU" sz="2000" dirty="0" smtClean="0"/>
              <a:t>54</a:t>
            </a:r>
            <a:r>
              <a:rPr lang="ru-RU" sz="2000" dirty="0" smtClean="0"/>
              <a:t>% родителей готовы оплачивать платные </a:t>
            </a:r>
            <a:r>
              <a:rPr lang="ru-RU" sz="2000" dirty="0" smtClean="0"/>
              <a:t>приложения</a:t>
            </a:r>
            <a:endParaRPr lang="ru-RU" sz="2000" dirty="0" smtClean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15616" y="1196752"/>
          <a:ext cx="77048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Графические </a:t>
            </a:r>
            <a:r>
              <a:rPr lang="ru-RU" dirty="0"/>
              <a:t>редакторы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телефонов под </a:t>
            </a:r>
            <a:r>
              <a:rPr lang="en-US" dirty="0"/>
              <a:t>Android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Надежда\Desktop\рисов\Рисовалка FP sDr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2376264" cy="2376264"/>
          </a:xfrm>
          <a:prstGeom prst="rect">
            <a:avLst/>
          </a:prstGeom>
          <a:noFill/>
        </p:spPr>
      </p:pic>
      <p:pic>
        <p:nvPicPr>
          <p:cNvPr id="2051" name="Picture 3" descr="C:\Users\Надежда\Desktop\рисов\MediB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2183350" cy="2187327"/>
          </a:xfrm>
          <a:prstGeom prst="rect">
            <a:avLst/>
          </a:prstGeom>
          <a:noFill/>
        </p:spPr>
      </p:pic>
      <p:pic>
        <p:nvPicPr>
          <p:cNvPr id="2052" name="Picture 4" descr="C:\Users\Надежда\Desktop\рисов\PaperDra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2232248" cy="2232248"/>
          </a:xfrm>
          <a:prstGeom prst="rect">
            <a:avLst/>
          </a:prstGeom>
          <a:noFill/>
        </p:spPr>
      </p:pic>
      <p:pic>
        <p:nvPicPr>
          <p:cNvPr id="2053" name="Picture 5" descr="C:\Users\Надежда\Desktop\рисов\Набросок.jpg"/>
          <p:cNvPicPr>
            <a:picLocks noChangeAspect="1" noChangeArrowheads="1"/>
          </p:cNvPicPr>
          <p:nvPr/>
        </p:nvPicPr>
        <p:blipFill>
          <a:blip r:embed="rId5" cstate="print"/>
          <a:srcRect l="20984" r="20997"/>
          <a:stretch>
            <a:fillRect/>
          </a:stretch>
        </p:blipFill>
        <p:spPr bwMode="auto">
          <a:xfrm>
            <a:off x="755576" y="1556792"/>
            <a:ext cx="2448272" cy="2170176"/>
          </a:xfrm>
          <a:prstGeom prst="rect">
            <a:avLst/>
          </a:prstGeom>
          <a:noFill/>
        </p:spPr>
      </p:pic>
      <p:pic>
        <p:nvPicPr>
          <p:cNvPr id="2054" name="Picture 6" descr="C:\Users\Надежда\Desktop\рисов\Рисовалка (Paint Free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84784"/>
            <a:ext cx="2468475" cy="2468475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рисов\ibispaint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789040"/>
            <a:ext cx="2222376" cy="222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Надежда\Desktop\рисов\Набросок.jpg"/>
          <p:cNvPicPr>
            <a:picLocks noChangeAspect="1" noChangeArrowheads="1"/>
          </p:cNvPicPr>
          <p:nvPr/>
        </p:nvPicPr>
        <p:blipFill>
          <a:blip r:embed="rId2" cstate="print"/>
          <a:srcRect l="20056" r="23854"/>
          <a:stretch>
            <a:fillRect/>
          </a:stretch>
        </p:blipFill>
        <p:spPr bwMode="auto">
          <a:xfrm>
            <a:off x="6516216" y="260648"/>
            <a:ext cx="2160240" cy="19807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pPr algn="l"/>
            <a:r>
              <a:rPr lang="ru-RU" dirty="0" smtClean="0"/>
              <a:t>Набросок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Разработчик – </a:t>
            </a:r>
            <a:r>
              <a:rPr lang="ru-RU" sz="2400" dirty="0" err="1" smtClean="0"/>
              <a:t>Sony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Выбор редакции </a:t>
            </a:r>
            <a:r>
              <a:rPr lang="en-US" sz="2400" dirty="0" err="1" smtClean="0"/>
              <a:t>GooglePlay</a:t>
            </a:r>
            <a:r>
              <a:rPr lang="ru-RU" sz="2400" dirty="0" smtClean="0"/>
              <a:t>. Размер 34M. </a:t>
            </a:r>
          </a:p>
          <a:p>
            <a:pPr>
              <a:buNone/>
            </a:pPr>
            <a:r>
              <a:rPr lang="ru-RU" sz="2400" dirty="0" smtClean="0"/>
              <a:t>Рейтинг 4,5. Количество установок более 100 000 000.</a:t>
            </a:r>
          </a:p>
          <a:p>
            <a:endParaRPr lang="ru-RU" dirty="0"/>
          </a:p>
        </p:txBody>
      </p:sp>
      <p:pic>
        <p:nvPicPr>
          <p:cNvPr id="1026" name="Picture 2" descr="C:\Users\Надежда\Desktop\рисов\nabrosok-instrumenti-risovan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068960"/>
            <a:ext cx="1800200" cy="32003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3212976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+"/>
              <a:tabLst>
                <a:tab pos="265113" algn="l"/>
              </a:tabLst>
            </a:pPr>
            <a:r>
              <a:rPr lang="ru-RU" sz="2000" dirty="0" smtClean="0"/>
              <a:t>заявленные </a:t>
            </a:r>
            <a:r>
              <a:rPr lang="ru-RU" sz="2000" dirty="0" smtClean="0"/>
              <a:t>функции есть в полном </a:t>
            </a:r>
            <a:r>
              <a:rPr lang="ru-RU" sz="2000" dirty="0" smtClean="0"/>
              <a:t>объеме</a:t>
            </a:r>
          </a:p>
          <a:p>
            <a:pPr>
              <a:buFont typeface="Symbol" pitchFamily="18" charset="2"/>
              <a:buChar char="+"/>
              <a:tabLst>
                <a:tab pos="265113" algn="l"/>
              </a:tabLst>
            </a:pPr>
            <a:r>
              <a:rPr lang="ru-RU" sz="2000" dirty="0" smtClean="0"/>
              <a:t>возможно </a:t>
            </a:r>
            <a:r>
              <a:rPr lang="ru-RU" sz="2000" dirty="0" smtClean="0"/>
              <a:t>сохранения рисунков в облако и продолжение работы с другого </a:t>
            </a:r>
            <a:r>
              <a:rPr lang="ru-RU" sz="2000" dirty="0" smtClean="0"/>
              <a:t>устройства</a:t>
            </a:r>
          </a:p>
          <a:p>
            <a:pPr>
              <a:buFont typeface="Symbol" pitchFamily="18" charset="2"/>
              <a:buChar char="+"/>
              <a:tabLst>
                <a:tab pos="265113" algn="l"/>
              </a:tabLst>
            </a:pPr>
            <a:r>
              <a:rPr lang="ru-RU" sz="2000" dirty="0" smtClean="0"/>
              <a:t>сбоев </a:t>
            </a:r>
            <a:r>
              <a:rPr lang="ru-RU" sz="2000" dirty="0" smtClean="0"/>
              <a:t>в работе нет 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отсутствие выделителя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невозможность </a:t>
            </a:r>
            <a:r>
              <a:rPr lang="ru-RU" sz="2000" dirty="0" smtClean="0"/>
              <a:t>работы со </a:t>
            </a:r>
            <a:r>
              <a:rPr lang="ru-RU" sz="2000" dirty="0" err="1" smtClean="0"/>
              <a:t>стилусом</a:t>
            </a:r>
            <a:endParaRPr lang="ru-RU" sz="2000" dirty="0" smtClean="0"/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сообщество </a:t>
            </a:r>
            <a:r>
              <a:rPr lang="ru-RU" sz="2000" dirty="0" smtClean="0"/>
              <a:t>не </a:t>
            </a:r>
            <a:r>
              <a:rPr lang="ru-RU" sz="2000" dirty="0" smtClean="0"/>
              <a:t>активно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обратная </a:t>
            </a:r>
            <a:r>
              <a:rPr lang="ru-RU" sz="2000" dirty="0" smtClean="0"/>
              <a:t>связь с разработчиком </a:t>
            </a:r>
            <a:r>
              <a:rPr lang="ru-RU" sz="2000" dirty="0" smtClean="0"/>
              <a:t>затруднена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pPr lvl="0" algn="l"/>
            <a:r>
              <a:rPr lang="ru-RU" dirty="0" err="1"/>
              <a:t>Рисовалка</a:t>
            </a:r>
            <a:r>
              <a:rPr lang="ru-RU" dirty="0"/>
              <a:t> (</a:t>
            </a:r>
            <a:r>
              <a:rPr lang="ru-RU" dirty="0" err="1"/>
              <a:t>Paint</a:t>
            </a:r>
            <a:r>
              <a:rPr lang="ru-RU" dirty="0"/>
              <a:t> </a:t>
            </a:r>
            <a:r>
              <a:rPr lang="ru-RU" dirty="0" err="1"/>
              <a:t>Free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Разработчик</a:t>
            </a:r>
            <a:r>
              <a:rPr lang="en-US" sz="2400" dirty="0" smtClean="0"/>
              <a:t> – developer5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Размер 3,6M Рейтинг 3,9</a:t>
            </a:r>
          </a:p>
          <a:p>
            <a:pPr>
              <a:buNone/>
            </a:pPr>
            <a:r>
              <a:rPr lang="ru-RU" sz="2400" dirty="0" smtClean="0"/>
              <a:t> Количество установок более 5 000 000</a:t>
            </a:r>
            <a:endParaRPr lang="ru-RU" sz="2400" dirty="0"/>
          </a:p>
        </p:txBody>
      </p:sp>
      <p:pic>
        <p:nvPicPr>
          <p:cNvPr id="20482" name="Picture 2" descr="C:\Users\Надежда\Desktop\рисов\Рисовалка (Paint Free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8640"/>
            <a:ext cx="2419747" cy="2419747"/>
          </a:xfrm>
          <a:prstGeom prst="rect">
            <a:avLst/>
          </a:prstGeom>
          <a:noFill/>
        </p:spPr>
      </p:pic>
      <p:pic>
        <p:nvPicPr>
          <p:cNvPr id="3074" name="Picture 2" descr="C:\Users\Надежда\Downloads\Screenshot_20190405-223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708920"/>
            <a:ext cx="1934072" cy="3868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2924944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 приложение позволяет делиться работами и сохранять в облако</a:t>
            </a:r>
          </a:p>
          <a:p>
            <a:pPr>
              <a:buFont typeface="Calibri" pitchFamily="34" charset="0"/>
              <a:buChar char="+"/>
            </a:pPr>
            <a:r>
              <a:rPr lang="ru-RU" sz="2000" dirty="0" smtClean="0"/>
              <a:t>обратная связь с разработчиком работает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работа </a:t>
            </a:r>
            <a:r>
              <a:rPr lang="ru-RU" sz="2000" dirty="0" smtClean="0"/>
              <a:t>со слоями отсутствует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малое количество кистей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нет выделителя. 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с</a:t>
            </a:r>
            <a:r>
              <a:rPr lang="ru-RU" sz="2000" dirty="0" smtClean="0"/>
              <a:t>ообщество отсутствует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работа </a:t>
            </a:r>
            <a:r>
              <a:rPr lang="ru-RU" sz="2000" dirty="0" smtClean="0"/>
              <a:t>со </a:t>
            </a:r>
            <a:r>
              <a:rPr lang="ru-RU" sz="2000" dirty="0" err="1" smtClean="0"/>
              <a:t>стилусом</a:t>
            </a:r>
            <a:r>
              <a:rPr lang="ru-RU" sz="2000" dirty="0" smtClean="0"/>
              <a:t> не возможна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/>
              <a:t>расширение </a:t>
            </a:r>
            <a:r>
              <a:rPr lang="ru-RU" sz="2000" dirty="0" smtClean="0"/>
              <a:t>функционала не </a:t>
            </a:r>
            <a:r>
              <a:rPr lang="ru-RU" sz="2000" dirty="0" smtClean="0"/>
              <a:t>возможно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416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Исследовательская работа по информатике  «Мобильные графические редакторы»</vt:lpstr>
      <vt:lpstr>Слайд 2</vt:lpstr>
      <vt:lpstr>История развития  компьютерной графики</vt:lpstr>
      <vt:lpstr>Виды компьютерной графики</vt:lpstr>
      <vt:lpstr>Опрос</vt:lpstr>
      <vt:lpstr>Результаты опроса:</vt:lpstr>
      <vt:lpstr>Графические редакторы  для телефонов под Android.</vt:lpstr>
      <vt:lpstr>Набросок </vt:lpstr>
      <vt:lpstr>Рисовалка (Paint Free)</vt:lpstr>
      <vt:lpstr>Ibis Paint X </vt:lpstr>
      <vt:lpstr>MediBang Paint</vt:lpstr>
      <vt:lpstr>PaperDraw</vt:lpstr>
      <vt:lpstr>Рисовалка FP sDraw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21</cp:revision>
  <dcterms:created xsi:type="dcterms:W3CDTF">2019-04-04T17:43:03Z</dcterms:created>
  <dcterms:modified xsi:type="dcterms:W3CDTF">2019-04-05T21:02:48Z</dcterms:modified>
</cp:coreProperties>
</file>