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2" autoAdjust="0"/>
    <p:restoredTop sz="94660"/>
  </p:normalViewPr>
  <p:slideViewPr>
    <p:cSldViewPr>
      <p:cViewPr varScale="1">
        <p:scale>
          <a:sx n="87" d="100"/>
          <a:sy n="87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361F-F62D-4F56-9C82-503F026EBB81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04529-7D70-43E9-89F1-3294FF1CE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95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04529-7D70-43E9-89F1-3294FF1CE6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86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17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6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2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07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02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4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8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84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64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6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F437-F538-41AD-8C20-D5AA2A833AE8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061C-C5D5-4812-BA40-A39928B36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Методика обучения программированию в 9-10 классах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632848" cy="199107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chemeClr val="tx2"/>
                </a:solidFill>
              </a:rPr>
              <a:t>Подготовила </a:t>
            </a:r>
            <a:endParaRPr lang="ru-RU" i="1" dirty="0" smtClean="0">
              <a:solidFill>
                <a:schemeClr val="tx2"/>
              </a:solidFill>
            </a:endParaRPr>
          </a:p>
          <a:p>
            <a:r>
              <a:rPr lang="ru-RU" b="1" i="1" dirty="0" err="1" smtClean="0">
                <a:solidFill>
                  <a:schemeClr val="tx2"/>
                </a:solidFill>
              </a:rPr>
              <a:t>Сивчук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smtClean="0">
                <a:solidFill>
                  <a:schemeClr val="tx2"/>
                </a:solidFill>
              </a:rPr>
              <a:t>Мария Александровна</a:t>
            </a:r>
            <a:r>
              <a:rPr lang="ru-RU" b="1" i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 </a:t>
            </a:r>
            <a:r>
              <a:rPr lang="ru-RU" i="1" dirty="0" smtClean="0">
                <a:solidFill>
                  <a:schemeClr val="tx2"/>
                </a:solidFill>
              </a:rPr>
              <a:t>учитель информатики </a:t>
            </a:r>
            <a:endParaRPr lang="ru-RU" i="1" dirty="0" smtClean="0">
              <a:solidFill>
                <a:schemeClr val="tx2"/>
              </a:solidFill>
            </a:endParaRPr>
          </a:p>
          <a:p>
            <a:r>
              <a:rPr lang="ru-RU" i="1" dirty="0" smtClean="0">
                <a:solidFill>
                  <a:schemeClr val="tx2"/>
                </a:solidFill>
              </a:rPr>
              <a:t>Одинцовской </a:t>
            </a:r>
            <a:r>
              <a:rPr lang="ru-RU" i="1" dirty="0" smtClean="0">
                <a:solidFill>
                  <a:schemeClr val="tx2"/>
                </a:solidFill>
              </a:rPr>
              <a:t>гимназии №7</a:t>
            </a:r>
            <a:endParaRPr lang="ru-RU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Контрольные мероприятия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качестве проверочных работ ученики так же получают </a:t>
            </a:r>
            <a:r>
              <a:rPr lang="ru-RU" b="1" dirty="0" smtClean="0"/>
              <a:t>разные задания </a:t>
            </a:r>
            <a:r>
              <a:rPr lang="ru-RU" dirty="0" smtClean="0"/>
              <a:t>– в зависимости от уровня подготовки и индивидуального интереса (</a:t>
            </a:r>
            <a:r>
              <a:rPr lang="ru-RU" dirty="0" smtClean="0"/>
              <a:t>ЕГЭ, </a:t>
            </a:r>
            <a:r>
              <a:rPr lang="ru-RU" dirty="0" smtClean="0"/>
              <a:t>выбор профессии). Такие контрольные мероприятия так же удобны тем, что исключают возможность  списывания.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1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Выводы и перспективы.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Основной плюс </a:t>
            </a:r>
            <a:r>
              <a:rPr lang="ru-RU" dirty="0" smtClean="0"/>
              <a:t>данной методики в том, что она позволяет организовать индивидуальный подход к каждому ученику, а так же создать рабочую и одновременно ненапряженную атмосферу на уроке, поскольку каждый работает в меру своих способностей и устремлений. </a:t>
            </a:r>
            <a:r>
              <a:rPr lang="ru-RU" b="1" dirty="0" smtClean="0"/>
              <a:t>Минус</a:t>
            </a:r>
            <a:r>
              <a:rPr lang="ru-RU" dirty="0" smtClean="0"/>
              <a:t>- это непросто для учителя, требуются опыт и понимание возможностей каждого. </a:t>
            </a:r>
          </a:p>
          <a:p>
            <a:pPr marL="0" indent="0">
              <a:buNone/>
            </a:pPr>
            <a:r>
              <a:rPr lang="ru-RU" b="1" dirty="0" smtClean="0"/>
              <a:t>В перспективе </a:t>
            </a:r>
            <a:r>
              <a:rPr lang="ru-RU" dirty="0" smtClean="0"/>
              <a:t>планирую расширить круг решаемых задач в рамках урока, уделять больше внимания слабым ученикам, включить олимпиадные задачи для более сильных.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9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Содержание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Цели, задачи и проблемы в обучении программированию.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Урок по программированию: методика освоения материала.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4" action="ppaction://hlinksldjump"/>
              </a:rPr>
              <a:t>Этап разделения учеников на две группы.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5" action="ppaction://hlinksldjump"/>
              </a:rPr>
              <a:t>Контрольные мероприятия.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6" action="ppaction://hlinksldjump"/>
              </a:rPr>
              <a:t>Выводы и перспективы.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6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Цели, задачи и проблемы.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2"/>
            <a:ext cx="8229600" cy="876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Цель: </a:t>
            </a:r>
            <a:r>
              <a:rPr lang="ru-RU" sz="2400" dirty="0" smtClean="0"/>
              <a:t>дать ученикам теоретические знания и практические навыки программирования на языке Паскаль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0897" y="2276872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Основная задача: </a:t>
            </a:r>
            <a:r>
              <a:rPr lang="ru-RU" sz="2400" dirty="0"/>
              <a:t>организация двухуровневого обучения: с одной стороны, нужно обеспечить базовую подготовку по программированию всем учащимся; с другой стороны, дать более углубленные знания тем, кто выбирает информатику как часть будущей профессии, собирается сдавать ЕГЭ по информатике или просто интересуется программированием.</a:t>
            </a: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0897" y="5157069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Основная проблема: </a:t>
            </a:r>
            <a:r>
              <a:rPr lang="ru-RU" sz="2400" dirty="0"/>
              <a:t>ограниченность во времени (1-2 урока в неделю) и разный уровень математической подготовки у </a:t>
            </a:r>
            <a:r>
              <a:rPr lang="ru-RU" sz="2400" dirty="0" smtClean="0"/>
              <a:t>учащихся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291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Урок по программированию: методика освоения материала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Тема урока: </a:t>
            </a:r>
            <a:r>
              <a:rPr lang="ru-RU" sz="2500" dirty="0" smtClean="0"/>
              <a:t>циклические алгоритмы; программирование циклов с заданным числом повторений.</a:t>
            </a:r>
          </a:p>
          <a:p>
            <a:pPr marL="0" indent="0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Цель урока: </a:t>
            </a:r>
            <a:r>
              <a:rPr lang="ru-RU" sz="2500" dirty="0" smtClean="0"/>
              <a:t>научиться  писать программы с использованием цикла с заданным числом повторений.</a:t>
            </a:r>
          </a:p>
          <a:p>
            <a:pPr marL="0" indent="0">
              <a:buNone/>
            </a:pPr>
            <a:r>
              <a:rPr lang="ru-RU" sz="2500" i="1" dirty="0" smtClean="0">
                <a:solidFill>
                  <a:srgbClr val="00B050"/>
                </a:solidFill>
              </a:rPr>
              <a:t>Предварительные </a:t>
            </a:r>
            <a:r>
              <a:rPr lang="ru-RU" sz="2500" i="1" dirty="0" smtClean="0">
                <a:solidFill>
                  <a:srgbClr val="00B050"/>
                </a:solidFill>
              </a:rPr>
              <a:t>знания и навыки, накопленные </a:t>
            </a:r>
            <a:r>
              <a:rPr lang="ru-RU" sz="2500" i="1" dirty="0" smtClean="0">
                <a:solidFill>
                  <a:srgbClr val="00B050"/>
                </a:solidFill>
              </a:rPr>
              <a:t>к этому уроку: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/>
              <a:t>Знание структуры программы на языке Паскаль;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/>
              <a:t>Знание основных элементов блок-схем и умение составлять блок-схемы для  линейных и разветвляющихся алгоритмов;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/>
              <a:t>Умение программировать линейные и разветвляющиеся алгоритмы - в тетради и на компьютере.</a:t>
            </a:r>
          </a:p>
          <a:p>
            <a:pPr marL="0" indent="0">
              <a:buNone/>
            </a:pPr>
            <a:endParaRPr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val="20479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2420888"/>
            <a:ext cx="9143999" cy="4437112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Ход урока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45" y="1052736"/>
            <a:ext cx="8229600" cy="1440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</a:t>
            </a:r>
            <a:r>
              <a:rPr lang="ru-RU" dirty="0" smtClean="0"/>
              <a:t>Учитель объясняет общую структуру цикла, а так же запись оператора на языке Паскаль. Ученики записывают в тетради.</a:t>
            </a:r>
          </a:p>
          <a:p>
            <a:pPr marL="0" indent="0">
              <a:buNone/>
            </a:pPr>
            <a:endParaRPr lang="ru-RU" dirty="0" smtClean="0"/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278256" y="3220549"/>
            <a:ext cx="2592388" cy="1873250"/>
            <a:chOff x="1882" y="935"/>
            <a:chExt cx="1633" cy="1180"/>
          </a:xfrm>
        </p:grpSpPr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1882" y="1071"/>
              <a:ext cx="1633" cy="1044"/>
              <a:chOff x="1882" y="1071"/>
              <a:chExt cx="1633" cy="1044"/>
            </a:xfrm>
          </p:grpSpPr>
          <p:sp>
            <p:nvSpPr>
              <p:cNvPr id="8" name="Line 35"/>
              <p:cNvSpPr>
                <a:spLocks noChangeShapeType="1"/>
              </p:cNvSpPr>
              <p:nvPr/>
            </p:nvSpPr>
            <p:spPr bwMode="auto">
              <a:xfrm>
                <a:off x="2699" y="1434"/>
                <a:ext cx="0" cy="6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33"/>
              <p:cNvSpPr>
                <a:spLocks noChangeShapeType="1"/>
              </p:cNvSpPr>
              <p:nvPr/>
            </p:nvSpPr>
            <p:spPr bwMode="auto">
              <a:xfrm rot="5400000" flipV="1">
                <a:off x="2699" y="436"/>
                <a:ext cx="0" cy="16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Rectangle 29"/>
              <p:cNvSpPr>
                <a:spLocks noChangeArrowheads="1"/>
              </p:cNvSpPr>
              <p:nvPr/>
            </p:nvSpPr>
            <p:spPr bwMode="auto">
              <a:xfrm>
                <a:off x="2200" y="1706"/>
                <a:ext cx="998" cy="27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800">
                    <a:latin typeface="Arial" charset="0"/>
                  </a:rPr>
                  <a:t>Тело цикла</a:t>
                </a:r>
              </a:p>
            </p:txBody>
          </p:sp>
          <p:sp>
            <p:nvSpPr>
              <p:cNvPr id="11" name="Line 30"/>
              <p:cNvSpPr>
                <a:spLocks noChangeShapeType="1"/>
              </p:cNvSpPr>
              <p:nvPr/>
            </p:nvSpPr>
            <p:spPr bwMode="auto">
              <a:xfrm>
                <a:off x="1882" y="1253"/>
                <a:ext cx="0" cy="8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31"/>
              <p:cNvSpPr>
                <a:spLocks noChangeShapeType="1"/>
              </p:cNvSpPr>
              <p:nvPr/>
            </p:nvSpPr>
            <p:spPr bwMode="auto">
              <a:xfrm rot="10800000">
                <a:off x="3515" y="1253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AutoShape 32"/>
              <p:cNvSpPr>
                <a:spLocks noChangeArrowheads="1"/>
              </p:cNvSpPr>
              <p:nvPr/>
            </p:nvSpPr>
            <p:spPr bwMode="auto">
              <a:xfrm>
                <a:off x="2200" y="1071"/>
                <a:ext cx="1043" cy="363"/>
              </a:xfrm>
              <a:prstGeom prst="flowChartPreparation">
                <a:avLst/>
              </a:prstGeom>
              <a:solidFill>
                <a:schemeClr val="bg1"/>
              </a:solidFill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2000" i="1">
                    <a:latin typeface="Times New Roman" pitchFamily="18" charset="0"/>
                    <a:cs typeface="Times New Roman" pitchFamily="18" charset="0"/>
                  </a:rPr>
                  <a:t>i = i</a:t>
                </a:r>
                <a:r>
                  <a:rPr lang="en-US" altLang="ru-RU" sz="200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altLang="ru-RU" sz="2000" i="1">
                    <a:latin typeface="Times New Roman" pitchFamily="18" charset="0"/>
                    <a:cs typeface="Times New Roman" pitchFamily="18" charset="0"/>
                  </a:rPr>
                  <a:t>, i</a:t>
                </a:r>
                <a:r>
                  <a:rPr lang="en-US" altLang="ru-RU" sz="200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alt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Line 34"/>
              <p:cNvSpPr>
                <a:spLocks noChangeShapeType="1"/>
              </p:cNvSpPr>
              <p:nvPr/>
            </p:nvSpPr>
            <p:spPr bwMode="auto">
              <a:xfrm rot="-5400000">
                <a:off x="2291" y="1706"/>
                <a:ext cx="0" cy="81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" name="Line 37"/>
            <p:cNvSpPr>
              <a:spLocks noChangeShapeType="1"/>
            </p:cNvSpPr>
            <p:nvPr/>
          </p:nvSpPr>
          <p:spPr bwMode="auto">
            <a:xfrm>
              <a:off x="2699" y="9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77904" y="5445224"/>
            <a:ext cx="842486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dirty="0"/>
              <a:t>Общий вид оператора:</a:t>
            </a:r>
          </a:p>
          <a:p>
            <a:pPr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for</a:t>
            </a:r>
            <a:r>
              <a:rPr lang="ru-RU" sz="2200" dirty="0"/>
              <a:t> &lt;</a:t>
            </a:r>
            <a:r>
              <a:rPr lang="ru-RU" sz="2200" dirty="0">
                <a:solidFill>
                  <a:srgbClr val="009249"/>
                </a:solidFill>
              </a:rPr>
              <a:t>параметр</a:t>
            </a:r>
            <a:r>
              <a:rPr lang="ru-RU" sz="2200" dirty="0"/>
              <a:t>&gt;:=&lt;</a:t>
            </a:r>
            <a:r>
              <a:rPr lang="ru-RU" sz="2200" dirty="0" err="1">
                <a:solidFill>
                  <a:srgbClr val="009249"/>
                </a:solidFill>
              </a:rPr>
              <a:t>начальное_значение</a:t>
            </a:r>
            <a:r>
              <a:rPr lang="ru-RU" sz="2200" dirty="0"/>
              <a:t>&gt;</a:t>
            </a:r>
          </a:p>
          <a:p>
            <a:pPr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to</a:t>
            </a:r>
            <a:r>
              <a:rPr lang="ru-RU" sz="2200" dirty="0"/>
              <a:t> &lt;</a:t>
            </a:r>
            <a:r>
              <a:rPr lang="ru-RU" sz="2200" dirty="0" err="1">
                <a:solidFill>
                  <a:srgbClr val="009249"/>
                </a:solidFill>
              </a:rPr>
              <a:t>конечное_значение</a:t>
            </a:r>
            <a:r>
              <a:rPr lang="ru-RU" sz="2200" dirty="0"/>
              <a:t>&gt; 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do</a:t>
            </a: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/>
              <a:t>&lt;</a:t>
            </a:r>
            <a:r>
              <a:rPr lang="ru-RU" sz="2200" dirty="0">
                <a:solidFill>
                  <a:srgbClr val="009249"/>
                </a:solidFill>
              </a:rPr>
              <a:t>оператор</a:t>
            </a:r>
            <a:r>
              <a:rPr lang="ru-RU" sz="2200" dirty="0" smtClean="0"/>
              <a:t>&gt;</a:t>
            </a: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5748140" y="2936800"/>
            <a:ext cx="3395859" cy="3516536"/>
          </a:xfrm>
          <a:prstGeom prst="verticalScroll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ru-RU" altLang="ru-RU" sz="2000" b="1" i="1" u="sng" dirty="0">
                <a:latin typeface="Arial" charset="0"/>
              </a:rPr>
              <a:t>Пример: </a:t>
            </a:r>
            <a:endParaRPr lang="ru-RU" altLang="ru-RU" sz="2000" b="1" i="1" u="sng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ru-RU" altLang="ru-RU" sz="2000" i="1" u="sng" dirty="0" smtClean="0">
                <a:latin typeface="Arial" charset="0"/>
              </a:rPr>
              <a:t>вывести </a:t>
            </a:r>
            <a:r>
              <a:rPr lang="ru-RU" altLang="ru-RU" sz="2000" i="1" u="sng" dirty="0">
                <a:latin typeface="Arial" charset="0"/>
              </a:rPr>
              <a:t>на экран слово «Привет!» 10 раз:</a:t>
            </a:r>
            <a:endParaRPr lang="en-US" altLang="ru-RU" sz="2000" dirty="0">
              <a:latin typeface="Arial" charset="0"/>
            </a:endParaRPr>
          </a:p>
          <a:p>
            <a:pPr>
              <a:spcBef>
                <a:spcPct val="0"/>
              </a:spcBef>
            </a:pPr>
            <a:endParaRPr lang="ru-RU" altLang="ru-RU" sz="2000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ru-RU" sz="2000" dirty="0" smtClean="0">
                <a:latin typeface="Arial" charset="0"/>
              </a:rPr>
              <a:t>Begin</a:t>
            </a:r>
            <a:endParaRPr lang="en-US" altLang="ru-RU" sz="20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ru-RU" sz="2000" dirty="0">
                <a:latin typeface="Arial" charset="0"/>
              </a:rPr>
              <a:t>For i:=1 to 10 do</a:t>
            </a:r>
          </a:p>
          <a:p>
            <a:pPr>
              <a:spcBef>
                <a:spcPct val="0"/>
              </a:spcBef>
            </a:pPr>
            <a:r>
              <a:rPr lang="en-US" altLang="ru-RU" sz="2000" dirty="0" err="1">
                <a:latin typeface="Arial" charset="0"/>
              </a:rPr>
              <a:t>Writeln</a:t>
            </a:r>
            <a:r>
              <a:rPr lang="en-US" altLang="ru-RU" sz="2000" dirty="0">
                <a:latin typeface="Arial" charset="0"/>
              </a:rPr>
              <a:t> (‘</a:t>
            </a:r>
            <a:r>
              <a:rPr lang="ru-RU" altLang="ru-RU" sz="2000" dirty="0">
                <a:latin typeface="Arial" charset="0"/>
              </a:rPr>
              <a:t>Привет!</a:t>
            </a:r>
            <a:r>
              <a:rPr lang="en-US" altLang="ru-RU" sz="2000" dirty="0">
                <a:latin typeface="Arial" charset="0"/>
              </a:rPr>
              <a:t>’)</a:t>
            </a:r>
            <a:endParaRPr lang="ru-RU" altLang="ru-RU" sz="20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ru-RU" sz="2000" dirty="0">
                <a:latin typeface="Arial" charset="0"/>
              </a:rPr>
              <a:t>End.</a:t>
            </a:r>
            <a:endParaRPr lang="ru-RU" altLang="ru-RU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3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0" y="2911368"/>
            <a:ext cx="9143999" cy="3946632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09819" y="418378"/>
            <a:ext cx="77768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</a:rPr>
              <a:t>2. </a:t>
            </a:r>
            <a:r>
              <a:rPr lang="ru-RU" sz="2600" dirty="0" smtClean="0"/>
              <a:t>Ученикам предлагается следующее упражнение:</a:t>
            </a:r>
          </a:p>
          <a:p>
            <a:r>
              <a:rPr lang="ru-RU" sz="2600" dirty="0" smtClean="0"/>
              <a:t>Дан алгоритм в виде блок-схемы (содержащий  цикл  с заданным </a:t>
            </a:r>
            <a:r>
              <a:rPr lang="ru-RU" sz="2600" dirty="0" smtClean="0"/>
              <a:t>числом повторений). </a:t>
            </a:r>
            <a:r>
              <a:rPr lang="ru-RU" sz="2600" dirty="0" smtClean="0"/>
              <a:t>Нужно:</a:t>
            </a:r>
          </a:p>
          <a:p>
            <a:pPr marL="342900" indent="-342900">
              <a:buAutoNum type="arabicPeriod"/>
            </a:pPr>
            <a:r>
              <a:rPr lang="ru-RU" sz="2600" dirty="0" smtClean="0"/>
              <a:t>Расписать по шагам работу алгоритма</a:t>
            </a:r>
          </a:p>
          <a:p>
            <a:pPr marL="342900" indent="-342900">
              <a:buAutoNum type="arabicPeriod"/>
            </a:pPr>
            <a:r>
              <a:rPr lang="ru-RU" sz="2600" dirty="0" smtClean="0"/>
              <a:t>Написать фрагмент программы  по данной блок-схеме на языке Паскаль</a:t>
            </a:r>
            <a:endParaRPr lang="ru-RU" sz="2600" dirty="0"/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2708920"/>
            <a:ext cx="5938837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9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процесс 8"/>
          <p:cNvSpPr/>
          <p:nvPr/>
        </p:nvSpPr>
        <p:spPr>
          <a:xfrm>
            <a:off x="0" y="1686292"/>
            <a:ext cx="9143999" cy="517170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44824"/>
            <a:ext cx="2824336" cy="4558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u="sng" dirty="0" smtClean="0"/>
              <a:t>Работа алгоритма по шагам:</a:t>
            </a:r>
          </a:p>
          <a:p>
            <a:endParaRPr lang="ru-RU" sz="2400" i="1" dirty="0" smtClean="0"/>
          </a:p>
          <a:p>
            <a:pPr marL="342900" indent="-342900">
              <a:buAutoNum type="arabicParenR"/>
            </a:pPr>
            <a:r>
              <a:rPr lang="en-US" sz="2400" i="1" dirty="0" err="1" smtClean="0"/>
              <a:t>i</a:t>
            </a:r>
            <a:r>
              <a:rPr lang="en-US" sz="2400" i="1" dirty="0" smtClean="0"/>
              <a:t>=1</a:t>
            </a:r>
          </a:p>
          <a:p>
            <a:r>
              <a:rPr lang="en-US" sz="2400" i="1" dirty="0" smtClean="0"/>
              <a:t>a:=5</a:t>
            </a:r>
            <a:r>
              <a:rPr lang="en-US" sz="2400" i="1" dirty="0" smtClean="0">
                <a:sym typeface="Wingdings"/>
              </a:rPr>
              <a:t>3=15</a:t>
            </a:r>
          </a:p>
          <a:p>
            <a:r>
              <a:rPr lang="en-US" sz="2400" i="1" dirty="0" smtClean="0">
                <a:sym typeface="Wingdings"/>
              </a:rPr>
              <a:t>2)</a:t>
            </a:r>
            <a:r>
              <a:rPr lang="ru-RU" sz="2400" i="1" dirty="0" smtClean="0">
                <a:sym typeface="Wingdings"/>
              </a:rPr>
              <a:t> </a:t>
            </a:r>
            <a:r>
              <a:rPr lang="en-US" sz="2400" i="1" dirty="0" err="1" smtClean="0">
                <a:sym typeface="Wingdings"/>
              </a:rPr>
              <a:t>i</a:t>
            </a:r>
            <a:r>
              <a:rPr lang="en-US" sz="2400" i="1" dirty="0" smtClean="0">
                <a:sym typeface="Wingdings"/>
              </a:rPr>
              <a:t>=2;</a:t>
            </a:r>
          </a:p>
          <a:p>
            <a:r>
              <a:rPr lang="en-US" sz="2400" i="1" dirty="0">
                <a:sym typeface="Wingdings"/>
              </a:rPr>
              <a:t>a</a:t>
            </a:r>
            <a:r>
              <a:rPr lang="en-US" sz="2400" i="1" dirty="0" smtClean="0">
                <a:sym typeface="Wingdings"/>
              </a:rPr>
              <a:t>:=15*3=45</a:t>
            </a:r>
          </a:p>
          <a:p>
            <a:r>
              <a:rPr lang="en-US" sz="2400" i="1" dirty="0" smtClean="0">
                <a:sym typeface="Wingdings"/>
              </a:rPr>
              <a:t>3) </a:t>
            </a:r>
            <a:r>
              <a:rPr lang="en-US" sz="2400" i="1" dirty="0" err="1" smtClean="0">
                <a:sym typeface="Wingdings"/>
              </a:rPr>
              <a:t>i</a:t>
            </a:r>
            <a:r>
              <a:rPr lang="en-US" sz="2400" i="1" dirty="0" smtClean="0">
                <a:sym typeface="Wingdings"/>
              </a:rPr>
              <a:t>=3</a:t>
            </a:r>
          </a:p>
          <a:p>
            <a:r>
              <a:rPr lang="en-US" sz="2400" i="1" dirty="0" smtClean="0">
                <a:sym typeface="Wingdings"/>
              </a:rPr>
              <a:t>a:=45*3=135</a:t>
            </a:r>
          </a:p>
          <a:p>
            <a:endParaRPr lang="en-US" sz="2400" i="1" dirty="0">
              <a:sym typeface="Wingdings"/>
            </a:endParaRPr>
          </a:p>
          <a:p>
            <a:r>
              <a:rPr lang="ru-RU" sz="2400" i="1" dirty="0" smtClean="0">
                <a:sym typeface="Wingdings"/>
              </a:rPr>
              <a:t>Ответ:</a:t>
            </a:r>
            <a:r>
              <a:rPr lang="en-US" sz="2400" i="1" dirty="0" smtClean="0">
                <a:sym typeface="Wingdings"/>
              </a:rPr>
              <a:t> a=135, b=3.</a:t>
            </a:r>
            <a:endParaRPr lang="ru-RU" sz="2400" i="1" dirty="0"/>
          </a:p>
        </p:txBody>
      </p:sp>
      <p:pic>
        <p:nvPicPr>
          <p:cNvPr id="5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464451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228184" y="1988840"/>
            <a:ext cx="2808312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u="sng" dirty="0"/>
              <a:t>Ф</a:t>
            </a:r>
            <a:r>
              <a:rPr lang="ru-RU" sz="2400" i="1" u="sng" dirty="0" smtClean="0"/>
              <a:t>рагмент программы:</a:t>
            </a:r>
            <a:endParaRPr lang="en-US" sz="2400" i="1" u="sng" dirty="0" smtClean="0"/>
          </a:p>
          <a:p>
            <a:endParaRPr lang="ru-RU" sz="2400" dirty="0" smtClean="0"/>
          </a:p>
          <a:p>
            <a:r>
              <a:rPr lang="en-US" sz="2400" i="1" dirty="0"/>
              <a:t>a</a:t>
            </a:r>
            <a:r>
              <a:rPr lang="en-US" sz="2400" i="1" dirty="0" smtClean="0"/>
              <a:t>:=5; b:=3;</a:t>
            </a:r>
          </a:p>
          <a:p>
            <a:r>
              <a:rPr lang="en-US" sz="2400" i="1" dirty="0" smtClean="0"/>
              <a:t>For i:=1 to 3 do</a:t>
            </a:r>
          </a:p>
          <a:p>
            <a:r>
              <a:rPr lang="en-US" sz="2400" i="1" dirty="0" smtClean="0"/>
              <a:t>a:=a*b;</a:t>
            </a:r>
          </a:p>
          <a:p>
            <a:r>
              <a:rPr lang="en-US" sz="2400" i="1" dirty="0" err="1" smtClean="0"/>
              <a:t>Writeln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a,b</a:t>
            </a:r>
            <a:r>
              <a:rPr lang="en-US" sz="2400" i="1" dirty="0" smtClean="0"/>
              <a:t>)</a:t>
            </a:r>
            <a:endParaRPr lang="ru-RU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16632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Польза данного упражнения: </a:t>
            </a:r>
            <a:r>
              <a:rPr lang="ru-RU" sz="2400" dirty="0" smtClean="0"/>
              <a:t> два - три ученика успевают поработать у доски; ученики хорошо усваивают суть работы цикла; ученики получают навык написания программы на языке программирования.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407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0" y="1124744"/>
            <a:ext cx="9143999" cy="410445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18864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3.</a:t>
            </a:r>
            <a:r>
              <a:rPr lang="ru-RU" sz="2400" dirty="0" smtClean="0"/>
              <a:t>После нескольких подобных задач ученикам предлагается практическое задание</a:t>
            </a:r>
            <a:r>
              <a:rPr lang="ru-RU" sz="2400" dirty="0" smtClean="0"/>
              <a:t>:</a:t>
            </a:r>
            <a:endParaRPr lang="ru-RU" sz="24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011" y="820728"/>
            <a:ext cx="5685678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23628" y="5379511"/>
            <a:ext cx="7416824" cy="12926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Каждый ученик получает оценку за урок. Оценка зависит от объема и качества выполненной работы.</a:t>
            </a:r>
            <a:endParaRPr lang="ru-RU" sz="2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124744"/>
            <a:ext cx="496855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Дан фрагмент блок-схемы. Нужно: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Определить, какой алгоритм реализует данная схема ( в данном случае, </a:t>
            </a:r>
            <a:r>
              <a:rPr lang="ru-RU" sz="2000" i="1" dirty="0" smtClean="0"/>
              <a:t>подсчет суммы и произведения цифр трехзначного числа</a:t>
            </a:r>
            <a:r>
              <a:rPr lang="ru-RU" sz="2000" dirty="0" smtClean="0"/>
              <a:t> )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Расписать по шагам работу алгоритма для произвольного </a:t>
            </a:r>
            <a:r>
              <a:rPr lang="ru-RU" sz="2000" dirty="0" smtClean="0"/>
              <a:t>трехзначного числа </a:t>
            </a:r>
            <a:r>
              <a:rPr lang="en-US" sz="2000" dirty="0" smtClean="0"/>
              <a:t>n</a:t>
            </a:r>
            <a:r>
              <a:rPr lang="ru-RU" sz="2000" dirty="0" smtClean="0"/>
              <a:t> (например, </a:t>
            </a:r>
            <a:r>
              <a:rPr lang="en-US" sz="2000" dirty="0" smtClean="0"/>
              <a:t>n=358)</a:t>
            </a: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Написать </a:t>
            </a:r>
            <a:r>
              <a:rPr lang="ru-RU" sz="2000" i="1" dirty="0" smtClean="0"/>
              <a:t>всю</a:t>
            </a:r>
            <a:r>
              <a:rPr lang="ru-RU" sz="2000" dirty="0" smtClean="0"/>
              <a:t> программу в тетради, показать учителю.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После исправления ошибок можно приступать к написанию программы на компьютере.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78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Этап разделения учеников на две группы.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На данном этапе обучения (прохождение циклических алгоритмов) обычно выделяются </a:t>
            </a:r>
            <a:r>
              <a:rPr lang="ru-RU" b="1" dirty="0" smtClean="0"/>
              <a:t>две группы учеников</a:t>
            </a:r>
            <a:r>
              <a:rPr lang="ru-RU" dirty="0" smtClean="0"/>
              <a:t>: те, кто ставит себе целью только освоение базовой программы, и те, кто готов выполнять более сложные задачи, в том числе задачи ЕГЭ, в рамках урока. Они получают дополнительные задания, им </a:t>
            </a:r>
            <a:r>
              <a:rPr lang="ru-RU" dirty="0" smtClean="0"/>
              <a:t>периодически </a:t>
            </a:r>
            <a:r>
              <a:rPr lang="ru-RU" dirty="0" smtClean="0"/>
              <a:t>разрешается писать программы сразу на </a:t>
            </a:r>
            <a:r>
              <a:rPr lang="ru-RU" dirty="0" smtClean="0"/>
              <a:t>компьютере, минуя написание их в тетради и составление блок-схем.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2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160</TotalTime>
  <Words>693</Words>
  <Application>Microsoft Office PowerPoint</Application>
  <PresentationFormat>Экран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Методика обучения программированию в 9-10 классах</vt:lpstr>
      <vt:lpstr>Содержание</vt:lpstr>
      <vt:lpstr>Цели, задачи и проблемы.</vt:lpstr>
      <vt:lpstr>Урок по программированию: методика освоения материала</vt:lpstr>
      <vt:lpstr>Ход урока</vt:lpstr>
      <vt:lpstr>Презентация PowerPoint</vt:lpstr>
      <vt:lpstr>Презентация PowerPoint</vt:lpstr>
      <vt:lpstr>Презентация PowerPoint</vt:lpstr>
      <vt:lpstr>Этап разделения учеников на две группы.</vt:lpstr>
      <vt:lpstr>Контрольные мероприятия</vt:lpstr>
      <vt:lpstr>Выводы и перспективы.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обучения программированию в 9-10 классах</dc:title>
  <dc:creator>Мария</dc:creator>
  <cp:lastModifiedBy>34 кабинет</cp:lastModifiedBy>
  <cp:revision>51</cp:revision>
  <dcterms:created xsi:type="dcterms:W3CDTF">2017-05-05T05:40:00Z</dcterms:created>
  <dcterms:modified xsi:type="dcterms:W3CDTF">2017-05-05T15:57:31Z</dcterms:modified>
</cp:coreProperties>
</file>