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2" r:id="rId6"/>
    <p:sldId id="260" r:id="rId7"/>
    <p:sldId id="261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02" autoAdjust="0"/>
    <p:restoredTop sz="94660"/>
  </p:normalViewPr>
  <p:slideViewPr>
    <p:cSldViewPr>
      <p:cViewPr varScale="1">
        <p:scale>
          <a:sx n="87" d="100"/>
          <a:sy n="87" d="100"/>
        </p:scale>
        <p:origin x="-91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FC361F-F62D-4F56-9C82-503F026EBB81}" type="datetimeFigureOut">
              <a:rPr lang="ru-RU" smtClean="0"/>
              <a:t>05.05.2017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1904529-7D70-43E9-89F1-3294FF1CE6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99546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904529-7D70-43E9-89F1-3294FF1CE661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38656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3F437-F538-41AD-8C20-D5AA2A833AE8}" type="datetimeFigureOut">
              <a:rPr lang="ru-RU" smtClean="0"/>
              <a:t>05.05.2017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3061C-C5D5-4812-BA40-A39928B362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01703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3F437-F538-41AD-8C20-D5AA2A833AE8}" type="datetimeFigureOut">
              <a:rPr lang="ru-RU" smtClean="0"/>
              <a:t>05.05.2017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3061C-C5D5-4812-BA40-A39928B362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6676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3F437-F538-41AD-8C20-D5AA2A833AE8}" type="datetimeFigureOut">
              <a:rPr lang="ru-RU" smtClean="0"/>
              <a:t>05.05.2017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3061C-C5D5-4812-BA40-A39928B362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7682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3F437-F538-41AD-8C20-D5AA2A833AE8}" type="datetimeFigureOut">
              <a:rPr lang="ru-RU" smtClean="0"/>
              <a:t>05.05.2017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3061C-C5D5-4812-BA40-A39928B362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081265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3F437-F538-41AD-8C20-D5AA2A833AE8}" type="datetimeFigureOut">
              <a:rPr lang="ru-RU" smtClean="0"/>
              <a:t>05.05.2017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3061C-C5D5-4812-BA40-A39928B362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20793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3F437-F538-41AD-8C20-D5AA2A833AE8}" type="datetimeFigureOut">
              <a:rPr lang="ru-RU" smtClean="0"/>
              <a:t>05.05.2017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3061C-C5D5-4812-BA40-A39928B362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00260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3F437-F538-41AD-8C20-D5AA2A833AE8}" type="datetimeFigureOut">
              <a:rPr lang="ru-RU" smtClean="0"/>
              <a:t>05.05.2017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3061C-C5D5-4812-BA40-A39928B362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98472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3F437-F538-41AD-8C20-D5AA2A833AE8}" type="datetimeFigureOut">
              <a:rPr lang="ru-RU" smtClean="0"/>
              <a:t>05.05.2017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3061C-C5D5-4812-BA40-A39928B362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37855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3F437-F538-41AD-8C20-D5AA2A833AE8}" type="datetimeFigureOut">
              <a:rPr lang="ru-RU" smtClean="0"/>
              <a:t>05.05.2017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3061C-C5D5-4812-BA40-A39928B362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58402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3F437-F538-41AD-8C20-D5AA2A833AE8}" type="datetimeFigureOut">
              <a:rPr lang="ru-RU" smtClean="0"/>
              <a:t>05.05.2017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3061C-C5D5-4812-BA40-A39928B362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96482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3F437-F538-41AD-8C20-D5AA2A833AE8}" type="datetimeFigureOut">
              <a:rPr lang="ru-RU" smtClean="0"/>
              <a:t>05.05.2017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3061C-C5D5-4812-BA40-A39928B362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25616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23F437-F538-41AD-8C20-D5AA2A833AE8}" type="datetimeFigureOut">
              <a:rPr lang="ru-RU" smtClean="0"/>
              <a:t>05.05.2017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A3061C-C5D5-4812-BA40-A39928B362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0097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Relationship Id="rId6" Type="http://schemas.openxmlformats.org/officeDocument/2006/relationships/slide" Target="slide11.xml"/><Relationship Id="rId5" Type="http://schemas.openxmlformats.org/officeDocument/2006/relationships/slide" Target="slide10.xml"/><Relationship Id="rId4" Type="http://schemas.openxmlformats.org/officeDocument/2006/relationships/slide" Target="slide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Методика обучения программированию в 9-10 классах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11560" y="3886200"/>
            <a:ext cx="7632848" cy="1991072"/>
          </a:xfrm>
        </p:spPr>
        <p:txBody>
          <a:bodyPr>
            <a:normAutofit fontScale="92500" lnSpcReduction="20000"/>
          </a:bodyPr>
          <a:lstStyle/>
          <a:p>
            <a:r>
              <a:rPr lang="ru-RU" i="1" dirty="0" smtClean="0">
                <a:solidFill>
                  <a:schemeClr val="tx2"/>
                </a:solidFill>
              </a:rPr>
              <a:t>Подготовила </a:t>
            </a:r>
            <a:endParaRPr lang="ru-RU" i="1" dirty="0" smtClean="0">
              <a:solidFill>
                <a:schemeClr val="tx2"/>
              </a:solidFill>
            </a:endParaRPr>
          </a:p>
          <a:p>
            <a:r>
              <a:rPr lang="ru-RU" b="1" i="1" dirty="0" err="1" smtClean="0">
                <a:solidFill>
                  <a:schemeClr val="tx2"/>
                </a:solidFill>
              </a:rPr>
              <a:t>Сивчук</a:t>
            </a:r>
            <a:r>
              <a:rPr lang="ru-RU" b="1" i="1" dirty="0" smtClean="0">
                <a:solidFill>
                  <a:schemeClr val="tx2"/>
                </a:solidFill>
              </a:rPr>
              <a:t> </a:t>
            </a:r>
            <a:r>
              <a:rPr lang="ru-RU" b="1" i="1" dirty="0" smtClean="0">
                <a:solidFill>
                  <a:schemeClr val="tx2"/>
                </a:solidFill>
              </a:rPr>
              <a:t>Мария Александровна</a:t>
            </a:r>
            <a:r>
              <a:rPr lang="ru-RU" b="1" i="1" dirty="0" smtClean="0">
                <a:solidFill>
                  <a:schemeClr val="tx2"/>
                </a:solidFill>
              </a:rPr>
              <a:t>,</a:t>
            </a:r>
          </a:p>
          <a:p>
            <a:r>
              <a:rPr lang="ru-RU" i="1" dirty="0" smtClean="0">
                <a:solidFill>
                  <a:schemeClr val="tx2"/>
                </a:solidFill>
              </a:rPr>
              <a:t> </a:t>
            </a:r>
            <a:r>
              <a:rPr lang="ru-RU" i="1" dirty="0" smtClean="0">
                <a:solidFill>
                  <a:schemeClr val="tx2"/>
                </a:solidFill>
              </a:rPr>
              <a:t>учитель информатики </a:t>
            </a:r>
            <a:endParaRPr lang="ru-RU" i="1" dirty="0" smtClean="0">
              <a:solidFill>
                <a:schemeClr val="tx2"/>
              </a:solidFill>
            </a:endParaRPr>
          </a:p>
          <a:p>
            <a:r>
              <a:rPr lang="ru-RU" i="1" dirty="0" smtClean="0">
                <a:solidFill>
                  <a:schemeClr val="tx2"/>
                </a:solidFill>
              </a:rPr>
              <a:t>Одинцовской </a:t>
            </a:r>
            <a:r>
              <a:rPr lang="ru-RU" i="1" dirty="0" smtClean="0">
                <a:solidFill>
                  <a:schemeClr val="tx2"/>
                </a:solidFill>
              </a:rPr>
              <a:t>гимназии №7</a:t>
            </a:r>
            <a:endParaRPr lang="ru-RU" i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205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B0F0"/>
                </a:solidFill>
              </a:rPr>
              <a:t>Контрольные мероприятия</a:t>
            </a:r>
            <a:endParaRPr lang="ru-RU" dirty="0">
              <a:solidFill>
                <a:srgbClr val="00B0F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497363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В качестве проверочных работ ученики так же получают </a:t>
            </a:r>
            <a:r>
              <a:rPr lang="ru-RU" b="1" dirty="0" smtClean="0"/>
              <a:t>разные задания </a:t>
            </a:r>
            <a:r>
              <a:rPr lang="ru-RU" dirty="0" smtClean="0"/>
              <a:t>– в зависимости от уровня подготовки и индивидуального интереса (</a:t>
            </a:r>
            <a:r>
              <a:rPr lang="ru-RU" dirty="0" smtClean="0"/>
              <a:t>ЕГЭ, </a:t>
            </a:r>
            <a:r>
              <a:rPr lang="ru-RU" dirty="0" smtClean="0"/>
              <a:t>выбор профессии). Такие контрольные мероприятия так же удобны тем, что исключают возможность  списывания.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91114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720080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00B0F0"/>
                </a:solidFill>
              </a:rPr>
              <a:t>Выводы и перспективы.</a:t>
            </a:r>
            <a:endParaRPr lang="ru-RU" dirty="0">
              <a:solidFill>
                <a:srgbClr val="00B0F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688632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ru-RU" b="1" dirty="0" smtClean="0"/>
              <a:t>Основной плюс </a:t>
            </a:r>
            <a:r>
              <a:rPr lang="ru-RU" dirty="0" smtClean="0"/>
              <a:t>данной методики в том, что она позволяет организовать индивидуальный подход к каждому ученику, а так же создать рабочую и одновременно ненапряженную атмосферу на уроке, поскольку каждый работает в меру своих способностей и устремлений. </a:t>
            </a:r>
            <a:r>
              <a:rPr lang="ru-RU" b="1" dirty="0" smtClean="0"/>
              <a:t>Минус</a:t>
            </a:r>
            <a:r>
              <a:rPr lang="ru-RU" dirty="0" smtClean="0"/>
              <a:t>- это непросто для учителя, требуются опыт и понимание возможностей каждого. </a:t>
            </a:r>
          </a:p>
          <a:p>
            <a:pPr marL="0" indent="0">
              <a:buNone/>
            </a:pPr>
            <a:r>
              <a:rPr lang="ru-RU" b="1" dirty="0" smtClean="0"/>
              <a:t>В перспективе </a:t>
            </a:r>
            <a:r>
              <a:rPr lang="ru-RU" dirty="0" smtClean="0"/>
              <a:t>планирую расширить круг решаемых задач в рамках урока, уделять больше внимания слабым ученикам, включить олимпиадные задачи для более сильных.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42966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B0F0"/>
                </a:solidFill>
              </a:rPr>
              <a:t>Содержание</a:t>
            </a:r>
            <a:endParaRPr lang="ru-RU" dirty="0">
              <a:solidFill>
                <a:srgbClr val="00B0F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ru-RU" dirty="0" smtClean="0">
                <a:hlinkClick r:id="rId2" action="ppaction://hlinksldjump"/>
              </a:rPr>
              <a:t>Цели, задачи и проблемы в обучении программированию.</a:t>
            </a:r>
            <a:endParaRPr lang="ru-RU" dirty="0" smtClean="0"/>
          </a:p>
          <a:p>
            <a:pPr marL="514350" indent="-514350">
              <a:buFont typeface="+mj-lt"/>
              <a:buAutoNum type="arabicPeriod"/>
            </a:pPr>
            <a:r>
              <a:rPr lang="ru-RU" dirty="0" smtClean="0">
                <a:hlinkClick r:id="rId3" action="ppaction://hlinksldjump"/>
              </a:rPr>
              <a:t>Урок по программированию: методика освоения материала.</a:t>
            </a:r>
            <a:endParaRPr lang="ru-RU" dirty="0" smtClean="0"/>
          </a:p>
          <a:p>
            <a:pPr marL="514350" indent="-514350">
              <a:buFont typeface="+mj-lt"/>
              <a:buAutoNum type="arabicPeriod"/>
            </a:pPr>
            <a:r>
              <a:rPr lang="ru-RU" dirty="0" smtClean="0">
                <a:hlinkClick r:id="rId4" action="ppaction://hlinksldjump"/>
              </a:rPr>
              <a:t>Этап разделения учеников на две группы.</a:t>
            </a:r>
            <a:endParaRPr lang="ru-RU" dirty="0" smtClean="0"/>
          </a:p>
          <a:p>
            <a:pPr marL="514350" indent="-514350">
              <a:buFont typeface="+mj-lt"/>
              <a:buAutoNum type="arabicPeriod"/>
            </a:pPr>
            <a:r>
              <a:rPr lang="ru-RU" dirty="0" smtClean="0">
                <a:hlinkClick r:id="rId5" action="ppaction://hlinksldjump"/>
              </a:rPr>
              <a:t>Контрольные мероприятия.</a:t>
            </a:r>
            <a:endParaRPr lang="ru-RU" dirty="0" smtClean="0"/>
          </a:p>
          <a:p>
            <a:pPr marL="514350" indent="-514350">
              <a:buFont typeface="+mj-lt"/>
              <a:buAutoNum type="arabicPeriod"/>
            </a:pPr>
            <a:r>
              <a:rPr lang="ru-RU" dirty="0" smtClean="0">
                <a:hlinkClick r:id="rId6" action="ppaction://hlinksldjump"/>
              </a:rPr>
              <a:t>Выводы и перспективы.</a:t>
            </a:r>
            <a:endParaRPr lang="ru-RU" dirty="0" smtClean="0"/>
          </a:p>
          <a:p>
            <a:pPr marL="514350" indent="-514350">
              <a:buFont typeface="+mj-lt"/>
              <a:buAutoNum type="arabicPeriod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12669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B0F0"/>
                </a:solidFill>
              </a:rPr>
              <a:t>Цели, задачи и проблемы.</a:t>
            </a:r>
            <a:endParaRPr lang="ru-RU" dirty="0">
              <a:solidFill>
                <a:srgbClr val="00B0F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268762"/>
            <a:ext cx="8229600" cy="87657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b="1" dirty="0" smtClean="0">
                <a:solidFill>
                  <a:srgbClr val="FF0000"/>
                </a:solidFill>
              </a:rPr>
              <a:t>Цель: </a:t>
            </a:r>
            <a:r>
              <a:rPr lang="ru-RU" sz="2400" dirty="0" smtClean="0"/>
              <a:t>дать ученикам теоретические знания и практические навыки программирования на языке Паскаль</a:t>
            </a:r>
          </a:p>
          <a:p>
            <a:pPr marL="0" indent="0">
              <a:buNone/>
            </a:pPr>
            <a:endParaRPr lang="ru-RU" sz="2400" dirty="0" smtClean="0"/>
          </a:p>
          <a:p>
            <a:pPr marL="0" indent="0">
              <a:buNone/>
            </a:pPr>
            <a:endParaRPr lang="ru-RU" sz="2400" dirty="0" smtClean="0"/>
          </a:p>
          <a:p>
            <a:pPr marL="0" indent="0">
              <a:buNone/>
            </a:pPr>
            <a:endParaRPr lang="ru-RU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430897" y="2276872"/>
            <a:ext cx="7848872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>
                <a:solidFill>
                  <a:srgbClr val="FF0000"/>
                </a:solidFill>
              </a:rPr>
              <a:t>Основная задача: </a:t>
            </a:r>
            <a:r>
              <a:rPr lang="ru-RU" sz="2400" dirty="0"/>
              <a:t>организация двухуровневого обучения: с одной стороны, нужно обеспечить базовую подготовку по программированию всем учащимся; с другой стороны, дать более углубленные знания тем, кто выбирает информатику как часть будущей профессии, собирается сдавать ЕГЭ по информатике или просто интересуется программированием.</a:t>
            </a:r>
          </a:p>
          <a:p>
            <a:endParaRPr lang="ru-RU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430897" y="5157069"/>
            <a:ext cx="849694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>
                <a:solidFill>
                  <a:srgbClr val="FF0000"/>
                </a:solidFill>
              </a:rPr>
              <a:t>Основная проблема: </a:t>
            </a:r>
            <a:r>
              <a:rPr lang="ru-RU" sz="2400" dirty="0"/>
              <a:t>ограниченность во времени (1-2 урока в неделю) и разный уровень математической подготовки у </a:t>
            </a:r>
            <a:r>
              <a:rPr lang="ru-RU" sz="2400" dirty="0" smtClean="0"/>
              <a:t>учащихся</a:t>
            </a:r>
            <a:r>
              <a:rPr lang="ru-RU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4029106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00B0F0"/>
                </a:solidFill>
              </a:rPr>
              <a:t>Урок по программированию: методика освоения материала</a:t>
            </a:r>
            <a:endParaRPr lang="ru-RU" dirty="0">
              <a:solidFill>
                <a:srgbClr val="00B0F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ru-RU" sz="2500" dirty="0" smtClean="0">
                <a:solidFill>
                  <a:srgbClr val="FF0000"/>
                </a:solidFill>
              </a:rPr>
              <a:t>Тема урока: </a:t>
            </a:r>
            <a:r>
              <a:rPr lang="ru-RU" sz="2500" dirty="0" smtClean="0"/>
              <a:t>циклические алгоритмы; программирование циклов с заданным числом повторений.</a:t>
            </a:r>
          </a:p>
          <a:p>
            <a:pPr marL="0" indent="0">
              <a:buNone/>
            </a:pPr>
            <a:r>
              <a:rPr lang="ru-RU" sz="2500" dirty="0" smtClean="0">
                <a:solidFill>
                  <a:srgbClr val="FF0000"/>
                </a:solidFill>
              </a:rPr>
              <a:t>Цель урока: </a:t>
            </a:r>
            <a:r>
              <a:rPr lang="ru-RU" sz="2500" dirty="0" smtClean="0"/>
              <a:t>научиться  писать программы с использованием цикла с заданным числом повторений.</a:t>
            </a:r>
          </a:p>
          <a:p>
            <a:pPr marL="0" indent="0">
              <a:buNone/>
            </a:pPr>
            <a:r>
              <a:rPr lang="ru-RU" sz="2500" i="1" dirty="0" smtClean="0">
                <a:solidFill>
                  <a:srgbClr val="00B050"/>
                </a:solidFill>
              </a:rPr>
              <a:t>Предварительные </a:t>
            </a:r>
            <a:r>
              <a:rPr lang="ru-RU" sz="2500" i="1" dirty="0" smtClean="0">
                <a:solidFill>
                  <a:srgbClr val="00B050"/>
                </a:solidFill>
              </a:rPr>
              <a:t>знания и навыки, накопленные </a:t>
            </a:r>
            <a:r>
              <a:rPr lang="ru-RU" sz="2500" i="1" dirty="0" smtClean="0">
                <a:solidFill>
                  <a:srgbClr val="00B050"/>
                </a:solidFill>
              </a:rPr>
              <a:t>к этому уроку: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sz="2500" dirty="0" smtClean="0"/>
              <a:t>Знание структуры программы на языке Паскаль;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sz="2500" dirty="0" smtClean="0"/>
              <a:t>Знание основных элементов блок-схем и умение составлять блок-схемы для  линейных и разветвляющихся алгоритмов;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sz="2500" dirty="0" smtClean="0"/>
              <a:t>Умение программировать линейные и разветвляющиеся алгоритмы - в тетради и на компьютере.</a:t>
            </a:r>
          </a:p>
          <a:p>
            <a:pPr marL="0" indent="0">
              <a:buNone/>
            </a:pPr>
            <a:endParaRPr lang="ru-RU" sz="2500" dirty="0" smtClean="0"/>
          </a:p>
        </p:txBody>
      </p:sp>
    </p:spTree>
    <p:extLst>
      <p:ext uri="{BB962C8B-B14F-4D97-AF65-F5344CB8AC3E}">
        <p14:creationId xmlns:p14="http://schemas.microsoft.com/office/powerpoint/2010/main" val="2047920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Блок-схема: процесс 3"/>
          <p:cNvSpPr/>
          <p:nvPr/>
        </p:nvSpPr>
        <p:spPr>
          <a:xfrm>
            <a:off x="0" y="2420888"/>
            <a:ext cx="9143999" cy="4437112"/>
          </a:xfrm>
          <a:prstGeom prst="flowChartProcess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ru-RU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Ход урока</a:t>
            </a:r>
            <a:endParaRPr lang="ru-RU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42745" y="1052736"/>
            <a:ext cx="8229600" cy="144016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b="1" dirty="0" smtClean="0">
                <a:solidFill>
                  <a:srgbClr val="FF0000"/>
                </a:solidFill>
              </a:rPr>
              <a:t>1. </a:t>
            </a:r>
            <a:r>
              <a:rPr lang="ru-RU" dirty="0" smtClean="0"/>
              <a:t>Учитель объясняет общую структуру цикла, а так же запись оператора на языке Паскаль. Ученики записывают в тетради.</a:t>
            </a:r>
          </a:p>
          <a:p>
            <a:pPr marL="0" indent="0">
              <a:buNone/>
            </a:pPr>
            <a:endParaRPr lang="ru-RU" dirty="0" smtClean="0"/>
          </a:p>
        </p:txBody>
      </p:sp>
      <p:grpSp>
        <p:nvGrpSpPr>
          <p:cNvPr id="5" name="Group 38"/>
          <p:cNvGrpSpPr>
            <a:grpSpLocks/>
          </p:cNvGrpSpPr>
          <p:nvPr/>
        </p:nvGrpSpPr>
        <p:grpSpPr bwMode="auto">
          <a:xfrm>
            <a:off x="1278256" y="3220549"/>
            <a:ext cx="2592388" cy="1873250"/>
            <a:chOff x="1882" y="935"/>
            <a:chExt cx="1633" cy="1180"/>
          </a:xfrm>
        </p:grpSpPr>
        <p:grpSp>
          <p:nvGrpSpPr>
            <p:cNvPr id="6" name="Group 36"/>
            <p:cNvGrpSpPr>
              <a:grpSpLocks/>
            </p:cNvGrpSpPr>
            <p:nvPr/>
          </p:nvGrpSpPr>
          <p:grpSpPr bwMode="auto">
            <a:xfrm>
              <a:off x="1882" y="1071"/>
              <a:ext cx="1633" cy="1044"/>
              <a:chOff x="1882" y="1071"/>
              <a:chExt cx="1633" cy="1044"/>
            </a:xfrm>
          </p:grpSpPr>
          <p:sp>
            <p:nvSpPr>
              <p:cNvPr id="8" name="Line 35"/>
              <p:cNvSpPr>
                <a:spLocks noChangeShapeType="1"/>
              </p:cNvSpPr>
              <p:nvPr/>
            </p:nvSpPr>
            <p:spPr bwMode="auto">
              <a:xfrm>
                <a:off x="2699" y="1434"/>
                <a:ext cx="0" cy="681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9" name="Line 33"/>
              <p:cNvSpPr>
                <a:spLocks noChangeShapeType="1"/>
              </p:cNvSpPr>
              <p:nvPr/>
            </p:nvSpPr>
            <p:spPr bwMode="auto">
              <a:xfrm rot="5400000" flipV="1">
                <a:off x="2699" y="436"/>
                <a:ext cx="0" cy="1633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" name="Rectangle 29"/>
              <p:cNvSpPr>
                <a:spLocks noChangeArrowheads="1"/>
              </p:cNvSpPr>
              <p:nvPr/>
            </p:nvSpPr>
            <p:spPr bwMode="auto">
              <a:xfrm>
                <a:off x="2200" y="1706"/>
                <a:ext cx="998" cy="273"/>
              </a:xfrm>
              <a:prstGeom prst="rect">
                <a:avLst/>
              </a:prstGeom>
              <a:solidFill>
                <a:schemeClr val="bg1"/>
              </a:solidFill>
              <a:ln w="38100">
                <a:solidFill>
                  <a:srgbClr val="0066FF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algn="l" eaLnBrk="0" hangingPunct="0">
                  <a:spcBef>
                    <a:spcPct val="20000"/>
                  </a:spcBef>
                  <a:buFont typeface="Arial" charset="0"/>
                  <a:buChar char="•"/>
                  <a:defRPr sz="32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Font typeface="Arial" charset="0"/>
                  <a:buChar char="–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Font typeface="Arial" charset="0"/>
                  <a:buChar char="•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Font typeface="Arial" charset="0"/>
                  <a:buChar char="–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ru-RU" altLang="ru-RU" sz="1800">
                    <a:latin typeface="Arial" charset="0"/>
                  </a:rPr>
                  <a:t>Тело цикла</a:t>
                </a:r>
              </a:p>
            </p:txBody>
          </p:sp>
          <p:sp>
            <p:nvSpPr>
              <p:cNvPr id="11" name="Line 30"/>
              <p:cNvSpPr>
                <a:spLocks noChangeShapeType="1"/>
              </p:cNvSpPr>
              <p:nvPr/>
            </p:nvSpPr>
            <p:spPr bwMode="auto">
              <a:xfrm>
                <a:off x="1882" y="1253"/>
                <a:ext cx="0" cy="86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 type="triangle" w="med" len="med"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2" name="Line 31"/>
              <p:cNvSpPr>
                <a:spLocks noChangeShapeType="1"/>
              </p:cNvSpPr>
              <p:nvPr/>
            </p:nvSpPr>
            <p:spPr bwMode="auto">
              <a:xfrm rot="10800000">
                <a:off x="3515" y="1253"/>
                <a:ext cx="0" cy="771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3" name="AutoShape 32"/>
              <p:cNvSpPr>
                <a:spLocks noChangeArrowheads="1"/>
              </p:cNvSpPr>
              <p:nvPr/>
            </p:nvSpPr>
            <p:spPr bwMode="auto">
              <a:xfrm>
                <a:off x="2200" y="1071"/>
                <a:ext cx="1043" cy="363"/>
              </a:xfrm>
              <a:prstGeom prst="flowChartPreparation">
                <a:avLst/>
              </a:prstGeom>
              <a:solidFill>
                <a:schemeClr val="bg1"/>
              </a:solidFill>
              <a:ln w="38100">
                <a:solidFill>
                  <a:srgbClr val="0066FF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algn="l" eaLnBrk="0" hangingPunct="0">
                  <a:spcBef>
                    <a:spcPct val="20000"/>
                  </a:spcBef>
                  <a:buFont typeface="Arial" charset="0"/>
                  <a:buChar char="•"/>
                  <a:defRPr sz="32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Font typeface="Arial" charset="0"/>
                  <a:buChar char="–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Font typeface="Arial" charset="0"/>
                  <a:buChar char="•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Font typeface="Arial" charset="0"/>
                  <a:buChar char="–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ru-RU" sz="2000" i="1">
                    <a:latin typeface="Times New Roman" pitchFamily="18" charset="0"/>
                    <a:cs typeface="Times New Roman" pitchFamily="18" charset="0"/>
                  </a:rPr>
                  <a:t>i = i</a:t>
                </a:r>
                <a:r>
                  <a:rPr lang="en-US" altLang="ru-RU" sz="2000">
                    <a:latin typeface="Times New Roman" pitchFamily="18" charset="0"/>
                    <a:cs typeface="Times New Roman" pitchFamily="18" charset="0"/>
                  </a:rPr>
                  <a:t>1</a:t>
                </a:r>
                <a:r>
                  <a:rPr lang="en-US" altLang="ru-RU" sz="2000" i="1">
                    <a:latin typeface="Times New Roman" pitchFamily="18" charset="0"/>
                    <a:cs typeface="Times New Roman" pitchFamily="18" charset="0"/>
                  </a:rPr>
                  <a:t>, i</a:t>
                </a:r>
                <a:r>
                  <a:rPr lang="en-US" altLang="ru-RU" sz="2000">
                    <a:latin typeface="Times New Roman" pitchFamily="18" charset="0"/>
                    <a:cs typeface="Times New Roman" pitchFamily="18" charset="0"/>
                  </a:rPr>
                  <a:t>2</a:t>
                </a:r>
                <a:endParaRPr lang="ru-RU" altLang="ru-RU" sz="200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4" name="Line 34"/>
              <p:cNvSpPr>
                <a:spLocks noChangeShapeType="1"/>
              </p:cNvSpPr>
              <p:nvPr/>
            </p:nvSpPr>
            <p:spPr bwMode="auto">
              <a:xfrm rot="-5400000">
                <a:off x="2291" y="1706"/>
                <a:ext cx="0" cy="817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7" name="Line 37"/>
            <p:cNvSpPr>
              <a:spLocks noChangeShapeType="1"/>
            </p:cNvSpPr>
            <p:nvPr/>
          </p:nvSpPr>
          <p:spPr bwMode="auto">
            <a:xfrm>
              <a:off x="2699" y="935"/>
              <a:ext cx="0" cy="13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5" name="Text Box 5"/>
          <p:cNvSpPr txBox="1">
            <a:spLocks noChangeArrowheads="1"/>
          </p:cNvSpPr>
          <p:nvPr/>
        </p:nvSpPr>
        <p:spPr bwMode="auto">
          <a:xfrm>
            <a:off x="477904" y="5445224"/>
            <a:ext cx="8424862" cy="1292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defRPr/>
            </a:pPr>
            <a:r>
              <a:rPr lang="ru-RU" sz="2200" dirty="0"/>
              <a:t>Общий вид оператора:</a:t>
            </a:r>
          </a:p>
          <a:p>
            <a:pPr>
              <a:defRPr/>
            </a:pPr>
            <a:r>
              <a:rPr lang="ru-RU" sz="28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FangSong" pitchFamily="49" charset="-122"/>
                <a:cs typeface="Times New Roman" pitchFamily="18" charset="0"/>
              </a:rPr>
              <a:t>for</a:t>
            </a:r>
            <a:r>
              <a:rPr lang="ru-RU" sz="2200" dirty="0"/>
              <a:t> &lt;</a:t>
            </a:r>
            <a:r>
              <a:rPr lang="ru-RU" sz="2200" dirty="0">
                <a:solidFill>
                  <a:srgbClr val="009249"/>
                </a:solidFill>
              </a:rPr>
              <a:t>параметр</a:t>
            </a:r>
            <a:r>
              <a:rPr lang="ru-RU" sz="2200" dirty="0"/>
              <a:t>&gt;:=&lt;</a:t>
            </a:r>
            <a:r>
              <a:rPr lang="ru-RU" sz="2200" dirty="0" err="1">
                <a:solidFill>
                  <a:srgbClr val="009249"/>
                </a:solidFill>
              </a:rPr>
              <a:t>начальное_значение</a:t>
            </a:r>
            <a:r>
              <a:rPr lang="ru-RU" sz="2200" dirty="0"/>
              <a:t>&gt;</a:t>
            </a:r>
          </a:p>
          <a:p>
            <a:pPr>
              <a:defRPr/>
            </a:pPr>
            <a:r>
              <a:rPr lang="ru-RU" sz="28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FangSong" pitchFamily="49" charset="-122"/>
              </a:rPr>
              <a:t>to</a:t>
            </a:r>
            <a:r>
              <a:rPr lang="ru-RU" sz="2200" dirty="0"/>
              <a:t> &lt;</a:t>
            </a:r>
            <a:r>
              <a:rPr lang="ru-RU" sz="2200" dirty="0" err="1">
                <a:solidFill>
                  <a:srgbClr val="009249"/>
                </a:solidFill>
              </a:rPr>
              <a:t>конечное_значение</a:t>
            </a:r>
            <a:r>
              <a:rPr lang="ru-RU" sz="2200" dirty="0"/>
              <a:t>&gt;  </a:t>
            </a:r>
            <a:r>
              <a:rPr lang="ru-RU" sz="28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FangSong" pitchFamily="49" charset="-122"/>
              </a:rPr>
              <a:t>do</a:t>
            </a:r>
            <a:r>
              <a:rPr lang="ru-RU" sz="22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ru-RU" sz="2200" dirty="0"/>
              <a:t>&lt;</a:t>
            </a:r>
            <a:r>
              <a:rPr lang="ru-RU" sz="2200" dirty="0">
                <a:solidFill>
                  <a:srgbClr val="009249"/>
                </a:solidFill>
              </a:rPr>
              <a:t>оператор</a:t>
            </a:r>
            <a:r>
              <a:rPr lang="ru-RU" sz="2200" dirty="0" smtClean="0"/>
              <a:t>&gt;</a:t>
            </a:r>
          </a:p>
        </p:txBody>
      </p:sp>
      <p:sp>
        <p:nvSpPr>
          <p:cNvPr id="16" name="Вертикальный свиток 15"/>
          <p:cNvSpPr/>
          <p:nvPr/>
        </p:nvSpPr>
        <p:spPr>
          <a:xfrm>
            <a:off x="5748140" y="2936800"/>
            <a:ext cx="3395859" cy="3516536"/>
          </a:xfrm>
          <a:prstGeom prst="verticalScroll">
            <a:avLst/>
          </a:prstGeom>
          <a:solidFill>
            <a:srgbClr val="FFFF99"/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spcBef>
                <a:spcPct val="0"/>
              </a:spcBef>
            </a:pPr>
            <a:r>
              <a:rPr lang="ru-RU" altLang="ru-RU" sz="2000" b="1" i="1" u="sng" dirty="0">
                <a:latin typeface="Arial" charset="0"/>
              </a:rPr>
              <a:t>Пример: </a:t>
            </a:r>
            <a:endParaRPr lang="ru-RU" altLang="ru-RU" sz="2000" b="1" i="1" u="sng" dirty="0" smtClean="0">
              <a:latin typeface="Arial" charset="0"/>
            </a:endParaRPr>
          </a:p>
          <a:p>
            <a:pPr>
              <a:spcBef>
                <a:spcPct val="0"/>
              </a:spcBef>
            </a:pPr>
            <a:r>
              <a:rPr lang="ru-RU" altLang="ru-RU" sz="2000" i="1" u="sng" dirty="0" smtClean="0">
                <a:latin typeface="Arial" charset="0"/>
              </a:rPr>
              <a:t>вывести </a:t>
            </a:r>
            <a:r>
              <a:rPr lang="ru-RU" altLang="ru-RU" sz="2000" i="1" u="sng" dirty="0">
                <a:latin typeface="Arial" charset="0"/>
              </a:rPr>
              <a:t>на экран слово «Привет!» 10 раз:</a:t>
            </a:r>
            <a:endParaRPr lang="en-US" altLang="ru-RU" sz="2000" dirty="0">
              <a:latin typeface="Arial" charset="0"/>
            </a:endParaRPr>
          </a:p>
          <a:p>
            <a:pPr>
              <a:spcBef>
                <a:spcPct val="0"/>
              </a:spcBef>
            </a:pPr>
            <a:endParaRPr lang="ru-RU" altLang="ru-RU" sz="2000" dirty="0" smtClean="0">
              <a:latin typeface="Arial" charset="0"/>
            </a:endParaRPr>
          </a:p>
          <a:p>
            <a:pPr>
              <a:spcBef>
                <a:spcPct val="0"/>
              </a:spcBef>
            </a:pPr>
            <a:r>
              <a:rPr lang="en-US" altLang="ru-RU" sz="2000" dirty="0" smtClean="0">
                <a:latin typeface="Arial" charset="0"/>
              </a:rPr>
              <a:t>Begin</a:t>
            </a:r>
            <a:endParaRPr lang="en-US" altLang="ru-RU" sz="2000" dirty="0">
              <a:latin typeface="Arial" charset="0"/>
            </a:endParaRPr>
          </a:p>
          <a:p>
            <a:pPr>
              <a:spcBef>
                <a:spcPct val="0"/>
              </a:spcBef>
            </a:pPr>
            <a:r>
              <a:rPr lang="en-US" altLang="ru-RU" sz="2000" dirty="0">
                <a:latin typeface="Arial" charset="0"/>
              </a:rPr>
              <a:t>For i:=1 to 10 do</a:t>
            </a:r>
          </a:p>
          <a:p>
            <a:pPr>
              <a:spcBef>
                <a:spcPct val="0"/>
              </a:spcBef>
            </a:pPr>
            <a:r>
              <a:rPr lang="en-US" altLang="ru-RU" sz="2000" dirty="0" err="1">
                <a:latin typeface="Arial" charset="0"/>
              </a:rPr>
              <a:t>Writeln</a:t>
            </a:r>
            <a:r>
              <a:rPr lang="en-US" altLang="ru-RU" sz="2000" dirty="0">
                <a:latin typeface="Arial" charset="0"/>
              </a:rPr>
              <a:t> (‘</a:t>
            </a:r>
            <a:r>
              <a:rPr lang="ru-RU" altLang="ru-RU" sz="2000" dirty="0">
                <a:latin typeface="Arial" charset="0"/>
              </a:rPr>
              <a:t>Привет!</a:t>
            </a:r>
            <a:r>
              <a:rPr lang="en-US" altLang="ru-RU" sz="2000" dirty="0">
                <a:latin typeface="Arial" charset="0"/>
              </a:rPr>
              <a:t>’)</a:t>
            </a:r>
            <a:endParaRPr lang="ru-RU" altLang="ru-RU" sz="2000" dirty="0">
              <a:latin typeface="Arial" charset="0"/>
            </a:endParaRPr>
          </a:p>
          <a:p>
            <a:pPr>
              <a:spcBef>
                <a:spcPct val="0"/>
              </a:spcBef>
            </a:pPr>
            <a:r>
              <a:rPr lang="en-US" altLang="ru-RU" sz="2000" dirty="0">
                <a:latin typeface="Arial" charset="0"/>
              </a:rPr>
              <a:t>End.</a:t>
            </a:r>
            <a:endParaRPr lang="ru-RU" altLang="ru-RU" sz="2000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49364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Блок-схема: процесс 4"/>
          <p:cNvSpPr/>
          <p:nvPr/>
        </p:nvSpPr>
        <p:spPr>
          <a:xfrm>
            <a:off x="0" y="2911368"/>
            <a:ext cx="9143999" cy="3946632"/>
          </a:xfrm>
          <a:prstGeom prst="flowChartProcess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709819" y="418378"/>
            <a:ext cx="7776864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600" b="1" dirty="0" smtClean="0">
                <a:solidFill>
                  <a:srgbClr val="FF0000"/>
                </a:solidFill>
              </a:rPr>
              <a:t>2. </a:t>
            </a:r>
            <a:r>
              <a:rPr lang="ru-RU" sz="2600" dirty="0" smtClean="0"/>
              <a:t>Ученикам предлагается следующее упражнение:</a:t>
            </a:r>
          </a:p>
          <a:p>
            <a:r>
              <a:rPr lang="ru-RU" sz="2600" dirty="0" smtClean="0"/>
              <a:t>Дан алгоритм в виде блок-схемы (содержащий  цикл  с заданным </a:t>
            </a:r>
            <a:r>
              <a:rPr lang="ru-RU" sz="2600" dirty="0" smtClean="0"/>
              <a:t>числом повторений). </a:t>
            </a:r>
            <a:r>
              <a:rPr lang="ru-RU" sz="2600" dirty="0" smtClean="0"/>
              <a:t>Нужно:</a:t>
            </a:r>
          </a:p>
          <a:p>
            <a:pPr marL="342900" indent="-342900">
              <a:buAutoNum type="arabicPeriod"/>
            </a:pPr>
            <a:r>
              <a:rPr lang="ru-RU" sz="2600" dirty="0" smtClean="0"/>
              <a:t>Расписать по шагам работу алгоритма</a:t>
            </a:r>
          </a:p>
          <a:p>
            <a:pPr marL="342900" indent="-342900">
              <a:buAutoNum type="arabicPeriod"/>
            </a:pPr>
            <a:r>
              <a:rPr lang="ru-RU" sz="2600" dirty="0" smtClean="0"/>
              <a:t>Написать фрагмент программы  по данной блок-схеме на языке Паскаль</a:t>
            </a:r>
            <a:endParaRPr lang="ru-RU" sz="2600" dirty="0"/>
          </a:p>
        </p:txBody>
      </p:sp>
      <p:pic>
        <p:nvPicPr>
          <p:cNvPr id="2070" name="Picture 2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751" y="2708920"/>
            <a:ext cx="5938837" cy="3784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52970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Блок-схема: процесс 8"/>
          <p:cNvSpPr/>
          <p:nvPr/>
        </p:nvSpPr>
        <p:spPr>
          <a:xfrm>
            <a:off x="0" y="1686292"/>
            <a:ext cx="9143999" cy="5171708"/>
          </a:xfrm>
          <a:prstGeom prst="flowChartProcess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251520" y="1844824"/>
            <a:ext cx="2824336" cy="45588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i="1" u="sng" dirty="0" smtClean="0"/>
              <a:t>Работа алгоритма по шагам:</a:t>
            </a:r>
          </a:p>
          <a:p>
            <a:endParaRPr lang="ru-RU" sz="2400" i="1" dirty="0" smtClean="0"/>
          </a:p>
          <a:p>
            <a:pPr marL="342900" indent="-342900">
              <a:buAutoNum type="arabicParenR"/>
            </a:pPr>
            <a:r>
              <a:rPr lang="en-US" sz="2400" i="1" dirty="0" err="1" smtClean="0"/>
              <a:t>i</a:t>
            </a:r>
            <a:r>
              <a:rPr lang="en-US" sz="2400" i="1" dirty="0" smtClean="0"/>
              <a:t>=1</a:t>
            </a:r>
          </a:p>
          <a:p>
            <a:r>
              <a:rPr lang="en-US" sz="2400" i="1" dirty="0" smtClean="0"/>
              <a:t>a:=5</a:t>
            </a:r>
            <a:r>
              <a:rPr lang="en-US" sz="2400" i="1" dirty="0" smtClean="0">
                <a:sym typeface="Wingdings"/>
              </a:rPr>
              <a:t>3=15</a:t>
            </a:r>
          </a:p>
          <a:p>
            <a:r>
              <a:rPr lang="en-US" sz="2400" i="1" dirty="0" smtClean="0">
                <a:sym typeface="Wingdings"/>
              </a:rPr>
              <a:t>2)</a:t>
            </a:r>
            <a:r>
              <a:rPr lang="ru-RU" sz="2400" i="1" dirty="0" smtClean="0">
                <a:sym typeface="Wingdings"/>
              </a:rPr>
              <a:t> </a:t>
            </a:r>
            <a:r>
              <a:rPr lang="en-US" sz="2400" i="1" dirty="0" err="1" smtClean="0">
                <a:sym typeface="Wingdings"/>
              </a:rPr>
              <a:t>i</a:t>
            </a:r>
            <a:r>
              <a:rPr lang="en-US" sz="2400" i="1" dirty="0" smtClean="0">
                <a:sym typeface="Wingdings"/>
              </a:rPr>
              <a:t>=2;</a:t>
            </a:r>
          </a:p>
          <a:p>
            <a:r>
              <a:rPr lang="en-US" sz="2400" i="1" dirty="0">
                <a:sym typeface="Wingdings"/>
              </a:rPr>
              <a:t>a</a:t>
            </a:r>
            <a:r>
              <a:rPr lang="en-US" sz="2400" i="1" dirty="0" smtClean="0">
                <a:sym typeface="Wingdings"/>
              </a:rPr>
              <a:t>:=15*3=45</a:t>
            </a:r>
          </a:p>
          <a:p>
            <a:r>
              <a:rPr lang="en-US" sz="2400" i="1" dirty="0" smtClean="0">
                <a:sym typeface="Wingdings"/>
              </a:rPr>
              <a:t>3) </a:t>
            </a:r>
            <a:r>
              <a:rPr lang="en-US" sz="2400" i="1" dirty="0" err="1" smtClean="0">
                <a:sym typeface="Wingdings"/>
              </a:rPr>
              <a:t>i</a:t>
            </a:r>
            <a:r>
              <a:rPr lang="en-US" sz="2400" i="1" dirty="0" smtClean="0">
                <a:sym typeface="Wingdings"/>
              </a:rPr>
              <a:t>=3</a:t>
            </a:r>
          </a:p>
          <a:p>
            <a:r>
              <a:rPr lang="en-US" sz="2400" i="1" dirty="0" smtClean="0">
                <a:sym typeface="Wingdings"/>
              </a:rPr>
              <a:t>a:=45*3=135</a:t>
            </a:r>
          </a:p>
          <a:p>
            <a:endParaRPr lang="en-US" sz="2400" i="1" dirty="0">
              <a:sym typeface="Wingdings"/>
            </a:endParaRPr>
          </a:p>
          <a:p>
            <a:r>
              <a:rPr lang="ru-RU" sz="2400" i="1" dirty="0" smtClean="0">
                <a:sym typeface="Wingdings"/>
              </a:rPr>
              <a:t>Ответ:</a:t>
            </a:r>
            <a:r>
              <a:rPr lang="en-US" sz="2400" i="1" dirty="0" smtClean="0">
                <a:sym typeface="Wingdings"/>
              </a:rPr>
              <a:t> a=135, b=3.</a:t>
            </a:r>
            <a:endParaRPr lang="ru-RU" sz="2400" i="1" dirty="0"/>
          </a:p>
        </p:txBody>
      </p:sp>
      <p:pic>
        <p:nvPicPr>
          <p:cNvPr id="5" name="Picture 2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4" y="1484784"/>
            <a:ext cx="4644516" cy="31683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Прямоугольник 6"/>
          <p:cNvSpPr/>
          <p:nvPr/>
        </p:nvSpPr>
        <p:spPr>
          <a:xfrm>
            <a:off x="6228184" y="1988840"/>
            <a:ext cx="2808312" cy="31683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i="1" u="sng" dirty="0"/>
              <a:t>Ф</a:t>
            </a:r>
            <a:r>
              <a:rPr lang="ru-RU" sz="2400" i="1" u="sng" dirty="0" smtClean="0"/>
              <a:t>рагмент программы:</a:t>
            </a:r>
            <a:endParaRPr lang="en-US" sz="2400" i="1" u="sng" dirty="0" smtClean="0"/>
          </a:p>
          <a:p>
            <a:endParaRPr lang="ru-RU" sz="2400" dirty="0" smtClean="0"/>
          </a:p>
          <a:p>
            <a:r>
              <a:rPr lang="en-US" sz="2400" i="1" dirty="0"/>
              <a:t>a</a:t>
            </a:r>
            <a:r>
              <a:rPr lang="en-US" sz="2400" i="1" dirty="0" smtClean="0"/>
              <a:t>:=5; b:=3;</a:t>
            </a:r>
          </a:p>
          <a:p>
            <a:r>
              <a:rPr lang="en-US" sz="2400" i="1" dirty="0" smtClean="0"/>
              <a:t>For i:=1 to 3 do</a:t>
            </a:r>
          </a:p>
          <a:p>
            <a:r>
              <a:rPr lang="en-US" sz="2400" i="1" dirty="0" smtClean="0"/>
              <a:t>a:=a*b;</a:t>
            </a:r>
          </a:p>
          <a:p>
            <a:r>
              <a:rPr lang="en-US" sz="2400" i="1" dirty="0" err="1" smtClean="0"/>
              <a:t>Writeln</a:t>
            </a:r>
            <a:r>
              <a:rPr lang="en-US" sz="2400" i="1" dirty="0" smtClean="0"/>
              <a:t>(</a:t>
            </a:r>
            <a:r>
              <a:rPr lang="en-US" sz="2400" i="1" dirty="0" err="1" smtClean="0"/>
              <a:t>a,b</a:t>
            </a:r>
            <a:r>
              <a:rPr lang="en-US" sz="2400" i="1" dirty="0" smtClean="0"/>
              <a:t>)</a:t>
            </a:r>
            <a:endParaRPr lang="ru-RU" sz="2400" i="1" dirty="0"/>
          </a:p>
        </p:txBody>
      </p:sp>
      <p:sp>
        <p:nvSpPr>
          <p:cNvPr id="8" name="TextBox 7"/>
          <p:cNvSpPr txBox="1"/>
          <p:nvPr/>
        </p:nvSpPr>
        <p:spPr>
          <a:xfrm>
            <a:off x="251520" y="116632"/>
            <a:ext cx="856895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i="1" dirty="0" smtClean="0">
                <a:solidFill>
                  <a:srgbClr val="FF0000"/>
                </a:solidFill>
              </a:rPr>
              <a:t>Польза данного упражнения: </a:t>
            </a:r>
            <a:r>
              <a:rPr lang="ru-RU" sz="2400" dirty="0" smtClean="0"/>
              <a:t> два - три ученика успевают поработать у доски; ученики хорошо усваивают суть работы цикла; ученики получают навык написания программы на языке программирования.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240746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Блок-схема: процесс 6"/>
          <p:cNvSpPr/>
          <p:nvPr/>
        </p:nvSpPr>
        <p:spPr>
          <a:xfrm>
            <a:off x="0" y="1124744"/>
            <a:ext cx="9143999" cy="4104456"/>
          </a:xfrm>
          <a:prstGeom prst="flowChartProcess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539552" y="188640"/>
            <a:ext cx="81369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</a:rPr>
              <a:t>3.</a:t>
            </a:r>
            <a:r>
              <a:rPr lang="ru-RU" sz="2400" dirty="0" smtClean="0"/>
              <a:t>После нескольких подобных задач ученикам предлагается практическое задание</a:t>
            </a:r>
            <a:r>
              <a:rPr lang="ru-RU" sz="2400" dirty="0" smtClean="0"/>
              <a:t>:</a:t>
            </a:r>
            <a:endParaRPr lang="ru-RU" sz="2400" dirty="0" smtClean="0"/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9011" y="820728"/>
            <a:ext cx="5685678" cy="457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223628" y="5379511"/>
            <a:ext cx="7416824" cy="1292662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600" b="1" dirty="0" smtClean="0">
                <a:solidFill>
                  <a:srgbClr val="FF0000"/>
                </a:solidFill>
              </a:rPr>
              <a:t>Каждый ученик получает оценку за урок. Оценка зависит от объема и качества выполненной работы.</a:t>
            </a:r>
            <a:endParaRPr lang="ru-RU" sz="2600" b="1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51520" y="1124744"/>
            <a:ext cx="4968552" cy="43704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/>
              <a:t>Дан фрагмент блок-схемы. Нужно:</a:t>
            </a:r>
          </a:p>
          <a:p>
            <a:pPr marL="342900" indent="-342900">
              <a:buAutoNum type="arabicPeriod"/>
            </a:pPr>
            <a:r>
              <a:rPr lang="ru-RU" sz="2000" dirty="0" smtClean="0"/>
              <a:t>Определить, какой алгоритм реализует данная схема ( в данном случае, </a:t>
            </a:r>
            <a:r>
              <a:rPr lang="ru-RU" sz="2000" i="1" dirty="0" smtClean="0"/>
              <a:t>подсчет суммы и произведения цифр трехзначного числа</a:t>
            </a:r>
            <a:r>
              <a:rPr lang="ru-RU" sz="2000" dirty="0" smtClean="0"/>
              <a:t> )</a:t>
            </a:r>
          </a:p>
          <a:p>
            <a:pPr marL="342900" indent="-342900">
              <a:buAutoNum type="arabicPeriod"/>
            </a:pPr>
            <a:r>
              <a:rPr lang="ru-RU" sz="2000" dirty="0" smtClean="0"/>
              <a:t>Расписать по шагам работу алгоритма для произвольного </a:t>
            </a:r>
            <a:r>
              <a:rPr lang="ru-RU" sz="2000" dirty="0" smtClean="0"/>
              <a:t>трехзначного числа </a:t>
            </a:r>
            <a:r>
              <a:rPr lang="en-US" sz="2000" dirty="0" smtClean="0"/>
              <a:t>n</a:t>
            </a:r>
            <a:r>
              <a:rPr lang="ru-RU" sz="2000" dirty="0" smtClean="0"/>
              <a:t> (например, </a:t>
            </a:r>
            <a:r>
              <a:rPr lang="en-US" sz="2000" dirty="0" smtClean="0"/>
              <a:t>n=358)</a:t>
            </a:r>
            <a:endParaRPr lang="ru-RU" sz="2000" dirty="0" smtClean="0"/>
          </a:p>
          <a:p>
            <a:pPr marL="342900" indent="-342900">
              <a:buAutoNum type="arabicPeriod"/>
            </a:pPr>
            <a:r>
              <a:rPr lang="ru-RU" sz="2000" dirty="0" smtClean="0"/>
              <a:t>Написать </a:t>
            </a:r>
            <a:r>
              <a:rPr lang="ru-RU" sz="2000" i="1" dirty="0" smtClean="0"/>
              <a:t>всю</a:t>
            </a:r>
            <a:r>
              <a:rPr lang="ru-RU" sz="2000" dirty="0" smtClean="0"/>
              <a:t> программу в тетради, показать учителю.</a:t>
            </a:r>
          </a:p>
          <a:p>
            <a:pPr marL="342900" indent="-342900">
              <a:buAutoNum type="arabicPeriod"/>
            </a:pPr>
            <a:r>
              <a:rPr lang="ru-RU" sz="2000" dirty="0" smtClean="0"/>
              <a:t>После исправления ошибок можно приступать к написанию программы на компьютере.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537872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00B0F0"/>
                </a:solidFill>
              </a:rPr>
              <a:t>Этап разделения учеников на две группы.</a:t>
            </a:r>
            <a:endParaRPr lang="ru-RU" dirty="0">
              <a:solidFill>
                <a:srgbClr val="00B0F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ru-RU" dirty="0" smtClean="0"/>
              <a:t>На данном этапе обучения (прохождение циклических алгоритмов) обычно выделяются </a:t>
            </a:r>
            <a:r>
              <a:rPr lang="ru-RU" b="1" dirty="0" smtClean="0"/>
              <a:t>две группы учеников</a:t>
            </a:r>
            <a:r>
              <a:rPr lang="ru-RU" dirty="0" smtClean="0"/>
              <a:t>: те, кто ставит себе целью только освоение базовой программы, и те, кто готов выполнять более сложные задачи, в том числе задачи ЕГЭ, в рамках урока. Они получают дополнительные задания, им </a:t>
            </a:r>
            <a:r>
              <a:rPr lang="ru-RU" dirty="0" smtClean="0"/>
              <a:t>периодически </a:t>
            </a:r>
            <a:r>
              <a:rPr lang="ru-RU" dirty="0" smtClean="0"/>
              <a:t>разрешается писать программы сразу на </a:t>
            </a:r>
            <a:r>
              <a:rPr lang="ru-RU" dirty="0" smtClean="0"/>
              <a:t>компьютере, минуя написание их в тетради и составление блок-схем.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46231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160</TotalTime>
  <Words>693</Words>
  <Application>Microsoft Office PowerPoint</Application>
  <PresentationFormat>Экран (4:3)</PresentationFormat>
  <Paragraphs>73</Paragraphs>
  <Slides>11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Методика обучения программированию в 9-10 классах</vt:lpstr>
      <vt:lpstr>Содержание</vt:lpstr>
      <vt:lpstr>Цели, задачи и проблемы.</vt:lpstr>
      <vt:lpstr>Урок по программированию: методика освоения материала</vt:lpstr>
      <vt:lpstr>Ход урока</vt:lpstr>
      <vt:lpstr>Презентация PowerPoint</vt:lpstr>
      <vt:lpstr>Презентация PowerPoint</vt:lpstr>
      <vt:lpstr>Презентация PowerPoint</vt:lpstr>
      <vt:lpstr>Этап разделения учеников на две группы.</vt:lpstr>
      <vt:lpstr>Контрольные мероприятия</vt:lpstr>
      <vt:lpstr>Выводы и перспективы.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Методика обучения программированию в 9-10 классах</dc:title>
  <dc:creator>Мария</dc:creator>
  <cp:lastModifiedBy>34 кабинет</cp:lastModifiedBy>
  <cp:revision>51</cp:revision>
  <dcterms:created xsi:type="dcterms:W3CDTF">2017-05-05T05:40:00Z</dcterms:created>
  <dcterms:modified xsi:type="dcterms:W3CDTF">2017-05-05T15:57:31Z</dcterms:modified>
</cp:coreProperties>
</file>