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8"/>
  </p:notesMasterIdLst>
  <p:handoutMasterIdLst>
    <p:handoutMasterId r:id="rId19"/>
  </p:handoutMasterIdLst>
  <p:sldIdLst>
    <p:sldId id="256" r:id="rId2"/>
    <p:sldId id="257" r:id="rId3"/>
    <p:sldId id="258" r:id="rId4"/>
    <p:sldId id="268" r:id="rId5"/>
    <p:sldId id="263" r:id="rId6"/>
    <p:sldId id="264" r:id="rId7"/>
    <p:sldId id="265" r:id="rId8"/>
    <p:sldId id="259" r:id="rId9"/>
    <p:sldId id="272" r:id="rId10"/>
    <p:sldId id="274" r:id="rId11"/>
    <p:sldId id="260" r:id="rId12"/>
    <p:sldId id="261" r:id="rId13"/>
    <p:sldId id="262" r:id="rId14"/>
    <p:sldId id="266" r:id="rId15"/>
    <p:sldId id="273" r:id="rId16"/>
    <p:sldId id="269"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 initials="A"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19FF8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1" autoAdjust="0"/>
    <p:restoredTop sz="94714" autoAdjust="0"/>
  </p:normalViewPr>
  <p:slideViewPr>
    <p:cSldViewPr>
      <p:cViewPr varScale="1">
        <p:scale>
          <a:sx n="88" d="100"/>
          <a:sy n="88" d="100"/>
        </p:scale>
        <p:origin x="-1062" y="-96"/>
      </p:cViewPr>
      <p:guideLst>
        <p:guide orient="horz" pos="2160"/>
        <p:guide pos="2880"/>
      </p:guideLst>
    </p:cSldViewPr>
  </p:slideViewPr>
  <p:outlineViewPr>
    <p:cViewPr>
      <p:scale>
        <a:sx n="33" d="100"/>
        <a:sy n="33" d="100"/>
      </p:scale>
      <p:origin x="0" y="273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0" d="100"/>
          <a:sy n="30" d="100"/>
        </p:scale>
        <p:origin x="-750"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C367B7D-FA89-410E-B571-12FCE9788F3D}" type="datetimeFigureOut">
              <a:rPr lang="ru-RU" smtClean="0"/>
              <a:pPr/>
              <a:t>27.04.2011</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ED16222-7F8D-4832-B8EB-20F475A4799F}" type="slidenum">
              <a:rPr lang="ru-RU" smtClean="0"/>
              <a:pPr/>
              <a:t>‹#›</a:t>
            </a:fld>
            <a:endParaRPr lang="ru-R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77EEC-9288-484C-9592-37E0F27E807F}" type="datetimeFigureOut">
              <a:rPr lang="ru-RU" smtClean="0"/>
              <a:pPr/>
              <a:t>27.04.2011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674A22-DE34-4D5C-BAD8-C1820FFEC20E}"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674A22-DE34-4D5C-BAD8-C1820FFEC20E}" type="slidenum">
              <a:rPr lang="ru-RU" smtClean="0"/>
              <a:pPr/>
              <a:t>4</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2" name="Group 2"/>
          <p:cNvGrpSpPr>
            <a:grpSpLocks/>
          </p:cNvGrpSpPr>
          <p:nvPr/>
        </p:nvGrpSpPr>
        <p:grpSpPr bwMode="auto">
          <a:xfrm>
            <a:off x="-1035050" y="1552575"/>
            <a:ext cx="10179050" cy="5305425"/>
            <a:chOff x="-652" y="978"/>
            <a:chExt cx="6412" cy="3342"/>
          </a:xfrm>
        </p:grpSpPr>
        <p:sp>
          <p:nvSpPr>
            <p:cNvPr id="3075" name="Freeform 3"/>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rgbClr val="2851CC"/>
                </a:gs>
                <a:gs pos="100000">
                  <a:schemeClr val="folHlink"/>
                </a:gs>
              </a:gsLst>
              <a:lin ang="0" scaled="1"/>
            </a:gradFill>
            <a:ln w="9525" cap="rnd">
              <a:noFill/>
              <a:round/>
              <a:headEnd/>
              <a:tailEnd/>
            </a:ln>
            <a:effectLst/>
          </p:spPr>
          <p:txBody>
            <a:bodyPr/>
            <a:lstStyle/>
            <a:p>
              <a:endParaRPr lang="ru-RU"/>
            </a:p>
          </p:txBody>
        </p:sp>
        <p:sp>
          <p:nvSpPr>
            <p:cNvPr id="3076" name="Arc 4"/>
            <p:cNvSpPr>
              <a:spLocks/>
            </p:cNvSpPr>
            <p:nvPr/>
          </p:nvSpPr>
          <p:spPr bwMode="auto">
            <a:xfrm>
              <a:off x="-652" y="978"/>
              <a:ext cx="4237" cy="3342"/>
            </a:xfrm>
            <a:custGeom>
              <a:avLst/>
              <a:gdLst>
                <a:gd name="G0" fmla="+- 0 0 0"/>
                <a:gd name="G1" fmla="+- 21231 0 0"/>
                <a:gd name="G2" fmla="+- 21600 0 0"/>
                <a:gd name="T0" fmla="*/ 3977 w 21600"/>
                <a:gd name="T1" fmla="*/ 0 h 21231"/>
                <a:gd name="T2" fmla="*/ 21600 w 21600"/>
                <a:gd name="T3" fmla="*/ 21231 h 21231"/>
                <a:gd name="T4" fmla="*/ 0 w 21600"/>
                <a:gd name="T5" fmla="*/ 21231 h 21231"/>
              </a:gdLst>
              <a:ahLst/>
              <a:cxnLst>
                <a:cxn ang="0">
                  <a:pos x="T0" y="T1"/>
                </a:cxn>
                <a:cxn ang="0">
                  <a:pos x="T2" y="T3"/>
                </a:cxn>
                <a:cxn ang="0">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close/>
                </a:path>
              </a:pathLst>
            </a:custGeom>
            <a:noFill/>
            <a:ln w="12700" cap="rnd">
              <a:solidFill>
                <a:schemeClr val="folHlink"/>
              </a:solidFill>
              <a:round/>
              <a:headEnd type="none" w="sm" len="sm"/>
              <a:tailEnd type="none" w="sm" len="sm"/>
            </a:ln>
            <a:effectLst/>
          </p:spPr>
          <p:txBody>
            <a:bodyPr wrap="none" anchor="ctr"/>
            <a:lstStyle/>
            <a:p>
              <a:endParaRPr lang="ru-RU"/>
            </a:p>
          </p:txBody>
        </p:sp>
      </p:grpSp>
      <p:sp>
        <p:nvSpPr>
          <p:cNvPr id="3077" name="Rectangle 5"/>
          <p:cNvSpPr>
            <a:spLocks noGrp="1" noChangeArrowheads="1"/>
          </p:cNvSpPr>
          <p:nvPr>
            <p:ph type="ctrTitle" sz="quarter"/>
          </p:nvPr>
        </p:nvSpPr>
        <p:spPr>
          <a:xfrm>
            <a:off x="1293813" y="762000"/>
            <a:ext cx="7772400" cy="1143000"/>
          </a:xfrm>
        </p:spPr>
        <p:txBody>
          <a:bodyPr anchor="b"/>
          <a:lstStyle>
            <a:lvl1pPr>
              <a:defRPr>
                <a:solidFill>
                  <a:srgbClr val="FFCC66"/>
                </a:solidFill>
              </a:defRPr>
            </a:lvl1pPr>
          </a:lstStyle>
          <a:p>
            <a:r>
              <a:rPr lang="ru-RU" smtClean="0"/>
              <a:t>Образец заголовка</a:t>
            </a:r>
            <a:endParaRPr lang="ru-RU"/>
          </a:p>
        </p:txBody>
      </p:sp>
      <p:sp>
        <p:nvSpPr>
          <p:cNvPr id="3078" name="Rectangle 6"/>
          <p:cNvSpPr>
            <a:spLocks noGrp="1" noChangeArrowheads="1"/>
          </p:cNvSpPr>
          <p:nvPr>
            <p:ph type="subTitle" sz="quarter" idx="1"/>
          </p:nvPr>
        </p:nvSpPr>
        <p:spPr>
          <a:xfrm>
            <a:off x="685800" y="3429000"/>
            <a:ext cx="6400800" cy="1752600"/>
          </a:xfrm>
        </p:spPr>
        <p:txBody>
          <a:bodyPr anchor="ctr"/>
          <a:lstStyle>
            <a:lvl1pPr marL="0" indent="0" algn="ctr">
              <a:buFontTx/>
              <a:buNone/>
              <a:defRPr>
                <a:solidFill>
                  <a:srgbClr val="FFFFFF"/>
                </a:solidFill>
              </a:defRPr>
            </a:lvl1pPr>
          </a:lstStyle>
          <a:p>
            <a:r>
              <a:rPr lang="ru-RU" smtClean="0"/>
              <a:t>Образец подзаголовка</a:t>
            </a:r>
            <a:endParaRPr lang="ru-RU"/>
          </a:p>
        </p:txBody>
      </p:sp>
      <p:sp>
        <p:nvSpPr>
          <p:cNvPr id="3079" name="Rectangle 7"/>
          <p:cNvSpPr>
            <a:spLocks noGrp="1" noChangeArrowheads="1"/>
          </p:cNvSpPr>
          <p:nvPr>
            <p:ph type="dt" sz="quarter" idx="2"/>
          </p:nvPr>
        </p:nvSpPr>
        <p:spPr/>
        <p:txBody>
          <a:bodyPr/>
          <a:lstStyle>
            <a:lvl1pPr>
              <a:defRPr>
                <a:solidFill>
                  <a:srgbClr val="FFFFFF"/>
                </a:solidFill>
              </a:defRPr>
            </a:lvl1pPr>
          </a:lstStyle>
          <a:p>
            <a:fld id="{8A644CF6-791D-4326-9E32-1971BC54499F}" type="datetime1">
              <a:rPr lang="ru-RU" smtClean="0"/>
              <a:pPr/>
              <a:t>27.04.2011</a:t>
            </a:fld>
            <a:endParaRPr lang="ru-RU"/>
          </a:p>
        </p:txBody>
      </p:sp>
      <p:sp>
        <p:nvSpPr>
          <p:cNvPr id="3080" name="Rectangle 8"/>
          <p:cNvSpPr>
            <a:spLocks noGrp="1" noChangeArrowheads="1"/>
          </p:cNvSpPr>
          <p:nvPr>
            <p:ph type="ftr" sz="quarter" idx="3"/>
          </p:nvPr>
        </p:nvSpPr>
        <p:spPr/>
        <p:txBody>
          <a:bodyPr/>
          <a:lstStyle>
            <a:lvl1pPr>
              <a:defRPr>
                <a:solidFill>
                  <a:srgbClr val="FFFFFF"/>
                </a:solidFill>
              </a:defRPr>
            </a:lvl1pPr>
          </a:lstStyle>
          <a:p>
            <a:endParaRPr lang="ru-RU"/>
          </a:p>
        </p:txBody>
      </p:sp>
      <p:sp>
        <p:nvSpPr>
          <p:cNvPr id="3081" name="Rectangle 9"/>
          <p:cNvSpPr>
            <a:spLocks noGrp="1" noChangeArrowheads="1"/>
          </p:cNvSpPr>
          <p:nvPr>
            <p:ph type="sldNum" sz="quarter" idx="4"/>
          </p:nvPr>
        </p:nvSpPr>
        <p:spPr/>
        <p:txBody>
          <a:bodyPr/>
          <a:lstStyle>
            <a:lvl1pPr>
              <a:defRPr>
                <a:solidFill>
                  <a:srgbClr val="FFFFFF"/>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256547C7-BED4-4E35-8209-E505D0F4DB40}" type="datetime1">
              <a:rPr lang="ru-RU" smtClean="0"/>
              <a:pPr/>
              <a:t>27.04.2011</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15100" y="609600"/>
            <a:ext cx="1943100" cy="5486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85800" y="609600"/>
            <a:ext cx="5676900" cy="5486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1CEA78A8-24CF-43BD-ADA6-459BECFA16CD}" type="datetime1">
              <a:rPr lang="ru-RU" smtClean="0"/>
              <a:pPr/>
              <a:t>27.04.2011</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5B1755AD-F063-4CC1-8661-ACD0E24E206B}" type="datetime1">
              <a:rPr lang="ru-RU" smtClean="0"/>
              <a:pPr/>
              <a:t>27.04.2011</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fld id="{95663F03-74AD-4D79-9D05-186D72EFE25C}" type="datetime1">
              <a:rPr lang="ru-RU" smtClean="0"/>
              <a:pPr/>
              <a:t>27.04.2011</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fld id="{0D2894B0-33C3-46BF-9251-20CD68023EBF}" type="datetime1">
              <a:rPr lang="ru-RU" smtClean="0"/>
              <a:pPr/>
              <a:t>27.04.2011</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fld id="{9C6C68BF-52F5-442D-B330-13C62EA0CAB4}" type="datetime1">
              <a:rPr lang="ru-RU" smtClean="0"/>
              <a:pPr/>
              <a:t>27.04.2011</a:t>
            </a:fld>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fld id="{6DD91A40-73AD-4C2F-B587-650477D64825}" type="datetime1">
              <a:rPr lang="ru-RU" smtClean="0"/>
              <a:pPr/>
              <a:t>27.04.2011</a:t>
            </a:fld>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fld id="{B49432C1-6D10-44C4-9D0D-3703FA0D7B76}" type="datetime1">
              <a:rPr lang="ru-RU" smtClean="0"/>
              <a:pPr/>
              <a:t>27.04.2011</a:t>
            </a:fld>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fld id="{7CB4EB19-8CAA-4A21-B37C-834D6B511DFE}" type="datetime1">
              <a:rPr lang="ru-RU" smtClean="0"/>
              <a:pPr/>
              <a:t>27.04.2011</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fld id="{F2650F35-DC9B-4F3B-981F-87D840890B29}" type="datetime1">
              <a:rPr lang="ru-RU" smtClean="0"/>
              <a:pPr/>
              <a:t>27.04.2011</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1588"/>
            <a:ext cx="9132888" cy="6845300"/>
            <a:chOff x="0" y="1"/>
            <a:chExt cx="5753" cy="4312"/>
          </a:xfrm>
        </p:grpSpPr>
        <p:sp>
          <p:nvSpPr>
            <p:cNvPr id="2051" name="Freeform 3"/>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rgbClr val="2851CC"/>
                </a:gs>
                <a:gs pos="100000">
                  <a:schemeClr val="folHlink"/>
                </a:gs>
              </a:gsLst>
              <a:lin ang="0" scaled="1"/>
            </a:gradFill>
            <a:ln w="9525" cap="rnd">
              <a:noFill/>
              <a:round/>
              <a:headEnd/>
              <a:tailEnd/>
            </a:ln>
            <a:effectLst/>
          </p:spPr>
          <p:txBody>
            <a:bodyPr/>
            <a:lstStyle/>
            <a:p>
              <a:endParaRPr lang="ru-RU"/>
            </a:p>
          </p:txBody>
        </p:sp>
        <p:sp>
          <p:nvSpPr>
            <p:cNvPr id="2052" name="Arc 4"/>
            <p:cNvSpPr>
              <a:spLocks/>
            </p:cNvSpPr>
            <p:nvPr/>
          </p:nvSpPr>
          <p:spPr bwMode="auto">
            <a:xfrm>
              <a:off x="0" y="1"/>
              <a:ext cx="5298" cy="43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folHlink"/>
              </a:solidFill>
              <a:round/>
              <a:headEnd type="none" w="sm" len="sm"/>
              <a:tailEnd type="none" w="sm" len="sm"/>
            </a:ln>
            <a:effectLst/>
          </p:spPr>
          <p:txBody>
            <a:bodyPr wrap="none" anchor="ctr"/>
            <a:lstStyle/>
            <a:p>
              <a:endParaRPr lang="ru-RU"/>
            </a:p>
          </p:txBody>
        </p:sp>
      </p:grpSp>
      <p:sp>
        <p:nvSpPr>
          <p:cNvPr id="2053" name="Rectangle 5"/>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7" rIns="92075" bIns="46037" numCol="1" anchor="ctr" anchorCtr="0" compatLnSpc="1">
            <a:prstTxWarp prst="textNoShape">
              <a:avLst/>
            </a:prstTxWarp>
          </a:bodyPr>
          <a:lstStyle/>
          <a:p>
            <a:pPr lvl="0"/>
            <a:r>
              <a:rPr lang="ru-RU" smtClean="0"/>
              <a:t>Образец заголовка</a:t>
            </a:r>
          </a:p>
        </p:txBody>
      </p:sp>
      <p:sp>
        <p:nvSpPr>
          <p:cNvPr id="2054" name="Rectangle 6"/>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7" rIns="92075" bIns="46037"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2055" name="Rectangle 7"/>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none" lIns="92075" tIns="46037" rIns="92075" bIns="46037" numCol="1" anchor="ctr" anchorCtr="0" compatLnSpc="1">
            <a:prstTxWarp prst="textNoShape">
              <a:avLst/>
            </a:prstTxWarp>
          </a:bodyPr>
          <a:lstStyle>
            <a:lvl1pPr eaLnBrk="0" hangingPunct="0">
              <a:defRPr sz="1400"/>
            </a:lvl1pPr>
          </a:lstStyle>
          <a:p>
            <a:fld id="{60A28475-B172-4102-B2A0-F6D2F7B120DD}" type="datetime1">
              <a:rPr lang="ru-RU" smtClean="0"/>
              <a:pPr/>
              <a:t>27.04.2011</a:t>
            </a:fld>
            <a:endParaRPr lang="ru-RU"/>
          </a:p>
        </p:txBody>
      </p:sp>
      <p:sp>
        <p:nvSpPr>
          <p:cNvPr id="2056"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7" rIns="92075" bIns="46037" numCol="1" anchor="ctr" anchorCtr="0" compatLnSpc="1">
            <a:prstTxWarp prst="textNoShape">
              <a:avLst/>
            </a:prstTxWarp>
          </a:bodyPr>
          <a:lstStyle>
            <a:lvl1pPr algn="ctr" eaLnBrk="0" hangingPunct="0">
              <a:defRPr sz="1400"/>
            </a:lvl1pPr>
          </a:lstStyle>
          <a:p>
            <a:endParaRPr lang="ru-RU"/>
          </a:p>
        </p:txBody>
      </p:sp>
      <p:sp>
        <p:nvSpPr>
          <p:cNvPr id="2057" name="Rectangle 9"/>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none" lIns="92075" tIns="46037" rIns="92075" bIns="46037" numCol="1" anchor="ctr" anchorCtr="0" compatLnSpc="1">
            <a:prstTxWarp prst="textNoShape">
              <a:avLst/>
            </a:prstTxWarp>
          </a:bodyPr>
          <a:lstStyle>
            <a:lvl1pPr algn="r" eaLnBrk="0" hangingPunct="0">
              <a:defRPr sz="1400"/>
            </a:lvl1pPr>
          </a:lstStyle>
          <a:p>
            <a:fld id="{725C68B6-61C2-468F-89AB-4B9F7531AA68}" type="slidenum">
              <a:rPr lang="ru-RU" smtClean="0"/>
              <a:pPr/>
              <a:t>‹#›</a:t>
            </a:fld>
            <a:endParaRPr lang="ru-RU"/>
          </a:p>
        </p:txBody>
      </p:sp>
    </p:spTree>
  </p:cSld>
  <p:clrMap bg1="dk2" tx1="lt1" bg2="dk1"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ftr="0" dt="0"/>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accent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32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sz="3200">
          <a:solidFill>
            <a:schemeClr val="tx1"/>
          </a:solidFill>
          <a:latin typeface="+mn-lt"/>
        </a:defRPr>
      </a:lvl3pPr>
      <a:lvl4pPr marL="1600200" indent="-228600" algn="l" rtl="0" eaLnBrk="1" fontAlgn="base" hangingPunct="1">
        <a:spcBef>
          <a:spcPct val="20000"/>
        </a:spcBef>
        <a:spcAft>
          <a:spcPct val="0"/>
        </a:spcAft>
        <a:buClr>
          <a:schemeClr val="tx1"/>
        </a:buClr>
        <a:buChar char="•"/>
        <a:defRPr sz="32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sz="32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sz="32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sz="32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sz="32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sz="32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hyperlink" Target="http://ru.wikipedia.org/wiki/%D0%92%D0%B0%D0%B2%D0%B8%D0%BB%D0%BE%D0%BD" TargetMode="External"/><Relationship Id="rId7" Type="http://schemas.openxmlformats.org/officeDocument/2006/relationships/hyperlink" Target="http://ru.wikipedia.org/wiki/%D0%A1%D0%B2%D0%B5%D1%82" TargetMode="External"/><Relationship Id="rId2" Type="http://schemas.openxmlformats.org/officeDocument/2006/relationships/hyperlink" Target="http://ru.wikipedia.org/wiki/%D0%9A%D0%B8%D1%82%D0%B0%D0%B9" TargetMode="External"/><Relationship Id="rId1" Type="http://schemas.openxmlformats.org/officeDocument/2006/relationships/slideLayout" Target="../slideLayouts/slideLayout7.xml"/><Relationship Id="rId6" Type="http://schemas.openxmlformats.org/officeDocument/2006/relationships/hyperlink" Target="http://ru.wikipedia.org/wiki/%D0%90%D1%80%D0%B8%D1%81%D1%82%D0%BE%D1%82%D0%B5%D0%BB%D1%8C" TargetMode="External"/><Relationship Id="rId5" Type="http://schemas.openxmlformats.org/officeDocument/2006/relationships/hyperlink" Target="http://ru.wikipedia.org/wiki/%D0%9A%D1%80%D0%B5%D0%B0%D1%86%D0%B8%D0%BE%D0%BD%D0%B8%D0%B7%D0%BC" TargetMode="External"/><Relationship Id="rId4" Type="http://schemas.openxmlformats.org/officeDocument/2006/relationships/hyperlink" Target="http://ru.wikipedia.org/wiki/%D0%94%D1%80%D0%B5%D0%B2%D0%BD%D0%B8%D0%B9_%D0%95%D0%B3%D0%B8%D0%BF%D0%B5%D1%82"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hyperlink" Target="http://ru.wikipedia.org/wiki/%D0%AD%D0%BA%D1%81%D0%BF%D0%B5%D1%80%D0%B8%D0%BC%D0%B5%D0%BD%D1%82" TargetMode="External"/><Relationship Id="rId2" Type="http://schemas.openxmlformats.org/officeDocument/2006/relationships/image" Target="../media/image11.jpeg"/><Relationship Id="rId1" Type="http://schemas.openxmlformats.org/officeDocument/2006/relationships/slideLayout" Target="../slideLayouts/slideLayout6.xml"/><Relationship Id="rId6" Type="http://schemas.openxmlformats.org/officeDocument/2006/relationships/hyperlink" Target="http://ru.wikipedia.org/wiki/%D0%9C%D1%83%D1%85%D0%B0" TargetMode="External"/><Relationship Id="rId5" Type="http://schemas.openxmlformats.org/officeDocument/2006/relationships/image" Target="../media/image14.jpeg"/><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sz="quarter"/>
          </p:nvPr>
        </p:nvSpPr>
        <p:spPr/>
        <p:txBody>
          <a:bodyPr>
            <a:normAutofit fontScale="90000"/>
          </a:bodyPr>
          <a:lstStyle/>
          <a:p>
            <a:r>
              <a:rPr lang="ru-RU" dirty="0" smtClean="0"/>
              <a:t>Гипотезы происхождения жизни на Земле</a:t>
            </a:r>
            <a:endParaRPr lang="ru-RU" dirty="0"/>
          </a:p>
        </p:txBody>
      </p:sp>
      <p:sp>
        <p:nvSpPr>
          <p:cNvPr id="3" name="Подзаголовок 2"/>
          <p:cNvSpPr>
            <a:spLocks noGrp="1"/>
          </p:cNvSpPr>
          <p:nvPr>
            <p:ph type="subTitle" sz="quarter" idx="1"/>
          </p:nvPr>
        </p:nvSpPr>
        <p:spPr>
          <a:xfrm>
            <a:off x="2743200" y="5105400"/>
            <a:ext cx="6400800" cy="1752600"/>
          </a:xfrm>
        </p:spPr>
        <p:txBody>
          <a:bodyPr>
            <a:normAutofit/>
          </a:bodyPr>
          <a:lstStyle/>
          <a:p>
            <a:pPr algn="r"/>
            <a:r>
              <a:rPr lang="ru-RU" sz="2400" i="1" dirty="0" smtClean="0"/>
              <a:t>Корнейчук Ольга Анатольевна, МОУ Одинцовская гимназия №7, учитель биологии высшей категории.</a:t>
            </a:r>
            <a:endParaRPr lang="ru-RU" sz="2400" i="1" dirty="0"/>
          </a:p>
        </p:txBody>
      </p:sp>
      <p:sp>
        <p:nvSpPr>
          <p:cNvPr id="5" name="Прямоугольник 4"/>
          <p:cNvSpPr/>
          <p:nvPr/>
        </p:nvSpPr>
        <p:spPr>
          <a:xfrm>
            <a:off x="4357686" y="2786058"/>
            <a:ext cx="4572000" cy="1323439"/>
          </a:xfrm>
          <a:prstGeom prst="rect">
            <a:avLst/>
          </a:prstGeom>
        </p:spPr>
        <p:txBody>
          <a:bodyPr>
            <a:spAutoFit/>
          </a:bodyPr>
          <a:lstStyle/>
          <a:p>
            <a:pPr algn="r"/>
            <a:r>
              <a:rPr lang="ru-RU" sz="2000" b="1" dirty="0" smtClean="0">
                <a:solidFill>
                  <a:srgbClr val="00B0F0"/>
                </a:solidFill>
              </a:rPr>
              <a:t>Пусть лучше мой разум будет открыт сомнению, чем ограничен убежденностью.</a:t>
            </a:r>
          </a:p>
          <a:p>
            <a:pPr algn="r"/>
            <a:r>
              <a:rPr lang="ru-RU" sz="2000" b="1" dirty="0" smtClean="0">
                <a:solidFill>
                  <a:srgbClr val="00B0F0"/>
                </a:solidFill>
              </a:rPr>
              <a:t>Д. </a:t>
            </a:r>
            <a:r>
              <a:rPr lang="ru-RU" sz="2000" b="1" dirty="0" err="1" smtClean="0">
                <a:solidFill>
                  <a:srgbClr val="00B0F0"/>
                </a:solidFill>
              </a:rPr>
              <a:t>Спенс</a:t>
            </a:r>
            <a:endParaRPr lang="ru-RU" sz="2000" b="1" dirty="0">
              <a:solidFill>
                <a:srgbClr val="00B0F0"/>
              </a:solidFill>
            </a:endParaRPr>
          </a:p>
        </p:txBody>
      </p:sp>
      <p:pic>
        <p:nvPicPr>
          <p:cNvPr id="6" name="Picture 2" descr="D:\Биология видео учебные\обмен вещества\28002300305157176852.jpg"/>
          <p:cNvPicPr>
            <a:picLocks noChangeAspect="1" noChangeArrowheads="1"/>
          </p:cNvPicPr>
          <p:nvPr/>
        </p:nvPicPr>
        <p:blipFill>
          <a:blip r:embed="rId2" cstate="print"/>
          <a:srcRect/>
          <a:stretch>
            <a:fillRect/>
          </a:stretch>
        </p:blipFill>
        <p:spPr bwMode="auto">
          <a:xfrm>
            <a:off x="500034" y="3286124"/>
            <a:ext cx="2643206" cy="1652574"/>
          </a:xfrm>
          <a:prstGeom prst="rect">
            <a:avLst/>
          </a:prstGeom>
          <a:noFill/>
          <a:ln w="9525">
            <a:noFill/>
            <a:miter lim="800000"/>
            <a:headEnd/>
            <a:tailEnd/>
          </a:ln>
        </p:spPr>
      </p:pic>
      <p:sp>
        <p:nvSpPr>
          <p:cNvPr id="7" name="Номер слайда 6"/>
          <p:cNvSpPr>
            <a:spLocks noGrp="1"/>
          </p:cNvSpPr>
          <p:nvPr>
            <p:ph type="sldNum" sz="quarter" idx="4"/>
          </p:nvPr>
        </p:nvSpPr>
        <p:spPr/>
        <p:txBody>
          <a:bodyPr/>
          <a:lstStyle/>
          <a:p>
            <a:fld id="{725C68B6-61C2-468F-89AB-4B9F7531AA68}" type="slidenum">
              <a:rPr lang="ru-RU" smtClean="0"/>
              <a:pPr/>
              <a:t>1</a:t>
            </a:fld>
            <a:endParaRPr lang="ru-RU"/>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10</a:t>
            </a:fld>
            <a:endParaRPr lang="ru-RU"/>
          </a:p>
        </p:txBody>
      </p:sp>
      <p:sp>
        <p:nvSpPr>
          <p:cNvPr id="31745" name="Rectangle 1"/>
          <p:cNvSpPr>
            <a:spLocks noChangeArrowheads="1"/>
          </p:cNvSpPr>
          <p:nvPr/>
        </p:nvSpPr>
        <p:spPr bwMode="auto">
          <a:xfrm>
            <a:off x="3275856" y="206537"/>
            <a:ext cx="5653862"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Эта теория была распространена в Древнем </a:t>
            </a:r>
            <a:r>
              <a:rPr kumimoji="0" lang="ru-RU" sz="2400" b="0" i="0"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hlinkClick r:id="rId2" tooltip="Китай"/>
              </a:rPr>
              <a:t>Китае</a:t>
            </a:r>
            <a:r>
              <a:rPr kumimoji="0" lang="ru-RU"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ru-RU" sz="2400" b="0" i="0"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hlinkClick r:id="rId3" tooltip="Вавилон"/>
              </a:rPr>
              <a:t>Вавилоне</a:t>
            </a:r>
            <a:r>
              <a:rPr kumimoji="0" lang="ru-RU"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и </a:t>
            </a:r>
            <a:r>
              <a:rPr kumimoji="0" lang="ru-RU" sz="2400" b="0" i="0"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hlinkClick r:id="rId4" tooltip="Древний Египет"/>
              </a:rPr>
              <a:t>Древнем Египте</a:t>
            </a:r>
            <a:r>
              <a:rPr kumimoji="0" lang="ru-RU"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в качестве альтернативы </a:t>
            </a:r>
            <a:r>
              <a:rPr kumimoji="0" lang="ru-RU" sz="2400" b="0" i="0"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hlinkClick r:id="rId5" tooltip="Креационизм"/>
              </a:rPr>
              <a:t>креационизму</a:t>
            </a:r>
            <a:r>
              <a:rPr kumimoji="0" lang="ru-RU"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с которым она сосуществовала. </a:t>
            </a:r>
            <a:r>
              <a:rPr kumimoji="0" lang="ru-RU" sz="2400" b="0" i="0"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hlinkClick r:id="rId6"/>
              </a:rPr>
              <a:t>Аристотель</a:t>
            </a:r>
            <a:r>
              <a:rPr kumimoji="0" lang="ru-RU"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(384—322 гг. до н. э.), которого часто провозглашают основателем биологии, придерживался теории спонтанного зарождения жизни. Согласно этой гипотезе, определённые «частицы» вещества содержат некое «активное начало», которое при подходящих условиях может создать живой организм. Аристотель был прав, считая, что это активное начало содержится в оплодотворенном яйце, но ошибочно полагал, что оно присутствует также в солнечном </a:t>
            </a:r>
            <a:r>
              <a:rPr kumimoji="0" lang="ru-RU" sz="2400" b="0" i="0"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hlinkClick r:id="rId7" tooltip="Свет"/>
              </a:rPr>
              <a:t>свете</a:t>
            </a:r>
            <a:r>
              <a:rPr kumimoji="0" lang="ru-RU"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тине и гниющем мясе.</a:t>
            </a:r>
            <a:endParaRPr kumimoji="0" lang="ru-RU" sz="2400" b="0" i="0" u="none" strike="noStrike" cap="none" normalizeH="0" baseline="0" dirty="0" smtClean="0">
              <a:ln>
                <a:noFill/>
              </a:ln>
              <a:solidFill>
                <a:schemeClr val="tx1"/>
              </a:solidFill>
              <a:effectLst/>
              <a:latin typeface="Arial" pitchFamily="34" charset="0"/>
            </a:endParaRPr>
          </a:p>
        </p:txBody>
      </p:sp>
      <p:pic>
        <p:nvPicPr>
          <p:cNvPr id="5" name="Рисунок 4" descr="249518943_tonnel.gif"/>
          <p:cNvPicPr>
            <a:picLocks noChangeAspect="1"/>
          </p:cNvPicPr>
          <p:nvPr/>
        </p:nvPicPr>
        <p:blipFill>
          <a:blip r:embed="rId8" cstate="print"/>
          <a:stretch>
            <a:fillRect/>
          </a:stretch>
        </p:blipFill>
        <p:spPr>
          <a:xfrm>
            <a:off x="323528" y="980728"/>
            <a:ext cx="2857500" cy="3857625"/>
          </a:xfrm>
          <a:prstGeom prst="rect">
            <a:avLst/>
          </a:prstGeom>
        </p:spPr>
      </p:pic>
      <p:sp>
        <p:nvSpPr>
          <p:cNvPr id="6" name="Прямоугольник 5"/>
          <p:cNvSpPr/>
          <p:nvPr/>
        </p:nvSpPr>
        <p:spPr>
          <a:xfrm>
            <a:off x="1043608" y="5661248"/>
            <a:ext cx="1327992" cy="369332"/>
          </a:xfrm>
          <a:prstGeom prst="rect">
            <a:avLst/>
          </a:prstGeom>
        </p:spPr>
        <p:txBody>
          <a:bodyPr wrap="none">
            <a:spAutoFit/>
          </a:bodyPr>
          <a:lstStyle/>
          <a:p>
            <a:r>
              <a:rPr lang="ru-RU" dirty="0" smtClean="0"/>
              <a:t>Аристотель</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demokrit.gif"/>
          <p:cNvPicPr>
            <a:picLocks noChangeAspect="1"/>
          </p:cNvPicPr>
          <p:nvPr/>
        </p:nvPicPr>
        <p:blipFill>
          <a:blip r:embed="rId2" cstate="print"/>
          <a:stretch>
            <a:fillRect/>
          </a:stretch>
        </p:blipFill>
        <p:spPr>
          <a:xfrm>
            <a:off x="642910" y="714356"/>
            <a:ext cx="2951177" cy="3214710"/>
          </a:xfrm>
          <a:prstGeom prst="rect">
            <a:avLst/>
          </a:prstGeom>
        </p:spPr>
      </p:pic>
      <p:pic>
        <p:nvPicPr>
          <p:cNvPr id="9" name="Рисунок 8" descr="platon.jpg"/>
          <p:cNvPicPr>
            <a:picLocks noChangeAspect="1"/>
          </p:cNvPicPr>
          <p:nvPr/>
        </p:nvPicPr>
        <p:blipFill>
          <a:blip r:embed="rId3" cstate="print"/>
          <a:stretch>
            <a:fillRect/>
          </a:stretch>
        </p:blipFill>
        <p:spPr>
          <a:xfrm>
            <a:off x="4357686" y="2357430"/>
            <a:ext cx="3581400" cy="4000500"/>
          </a:xfrm>
          <a:prstGeom prst="rect">
            <a:avLst/>
          </a:prstGeom>
        </p:spPr>
      </p:pic>
      <p:sp>
        <p:nvSpPr>
          <p:cNvPr id="17" name="TextBox 16"/>
          <p:cNvSpPr txBox="1"/>
          <p:nvPr/>
        </p:nvSpPr>
        <p:spPr>
          <a:xfrm>
            <a:off x="1500166" y="4214818"/>
            <a:ext cx="1220206" cy="369332"/>
          </a:xfrm>
          <a:prstGeom prst="rect">
            <a:avLst/>
          </a:prstGeom>
          <a:noFill/>
        </p:spPr>
        <p:txBody>
          <a:bodyPr wrap="square" rtlCol="0">
            <a:spAutoFit/>
          </a:bodyPr>
          <a:lstStyle/>
          <a:p>
            <a:r>
              <a:rPr lang="ru-RU" dirty="0" err="1" smtClean="0"/>
              <a:t>Демокрит</a:t>
            </a:r>
            <a:endParaRPr lang="ru-RU" dirty="0"/>
          </a:p>
        </p:txBody>
      </p:sp>
      <p:sp>
        <p:nvSpPr>
          <p:cNvPr id="18" name="TextBox 17"/>
          <p:cNvSpPr txBox="1"/>
          <p:nvPr/>
        </p:nvSpPr>
        <p:spPr>
          <a:xfrm>
            <a:off x="3214678" y="6000768"/>
            <a:ext cx="968920" cy="369332"/>
          </a:xfrm>
          <a:prstGeom prst="rect">
            <a:avLst/>
          </a:prstGeom>
          <a:noFill/>
        </p:spPr>
        <p:txBody>
          <a:bodyPr wrap="none" rtlCol="0">
            <a:spAutoFit/>
          </a:bodyPr>
          <a:lstStyle/>
          <a:p>
            <a:r>
              <a:rPr lang="ru-RU" dirty="0" smtClean="0"/>
              <a:t>Платон</a:t>
            </a:r>
            <a:endParaRPr lang="ru-RU" dirty="0"/>
          </a:p>
        </p:txBody>
      </p:sp>
      <p:sp>
        <p:nvSpPr>
          <p:cNvPr id="20" name="Выноска-облако 19"/>
          <p:cNvSpPr/>
          <p:nvPr/>
        </p:nvSpPr>
        <p:spPr>
          <a:xfrm rot="21139453">
            <a:off x="5293562" y="245502"/>
            <a:ext cx="3771920" cy="1428736"/>
          </a:xfrm>
          <a:prstGeom prst="cloudCallout">
            <a:avLst>
              <a:gd name="adj1" fmla="val -47307"/>
              <a:gd name="adj2" fmla="val 141010"/>
            </a:avLst>
          </a:prstGeom>
          <a:solidFill>
            <a:srgbClr val="00B0F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rgbClr val="FFFF00"/>
                </a:solidFill>
              </a:rPr>
              <a:t>...живые организмы возникают из ила, гноя, воды, почвы…</a:t>
            </a:r>
            <a:endParaRPr lang="ru-RU" dirty="0">
              <a:solidFill>
                <a:srgbClr val="FFFF00"/>
              </a:solidFill>
            </a:endParaRPr>
          </a:p>
        </p:txBody>
      </p:sp>
      <p:sp>
        <p:nvSpPr>
          <p:cNvPr id="11" name="Номер слайда 10"/>
          <p:cNvSpPr>
            <a:spLocks noGrp="1"/>
          </p:cNvSpPr>
          <p:nvPr>
            <p:ph type="sldNum" sz="quarter" idx="12"/>
          </p:nvPr>
        </p:nvSpPr>
        <p:spPr>
          <a:xfrm>
            <a:off x="6572264" y="5214950"/>
            <a:ext cx="1905000" cy="457200"/>
          </a:xfrm>
        </p:spPr>
        <p:txBody>
          <a:bodyPr/>
          <a:lstStyle/>
          <a:p>
            <a:fld id="{725C68B6-61C2-468F-89AB-4B9F7531AA68}" type="slidenum">
              <a:rPr lang="ru-RU" smtClean="0"/>
              <a:pPr/>
              <a:t>11</a:t>
            </a:fld>
            <a:endParaRPr lang="ru-RU"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diamond(in)">
                                      <p:cBhvr>
                                        <p:cTn id="7" dur="2000"/>
                                        <p:tgtEl>
                                          <p:spTgt spid="20"/>
                                        </p:tgtEl>
                                      </p:cBhvr>
                                    </p:animEffect>
                                  </p:childTnLst>
                                </p:cTn>
                              </p:par>
                              <p:par>
                                <p:cTn id="8" presetID="4" presetClass="entr" presetSubtype="16"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ox(in)">
                                      <p:cBhvr>
                                        <p:cTn id="10" dur="500"/>
                                        <p:tgtEl>
                                          <p:spTgt spid="4"/>
                                        </p:tgtEl>
                                      </p:cBhvr>
                                    </p:animEffect>
                                  </p:childTnLst>
                                </p:cTn>
                              </p:par>
                              <p:par>
                                <p:cTn id="11" presetID="4" presetClass="entr" presetSubtype="16"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ox(in)">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Содержимое 5" descr="12.jpg"/>
          <p:cNvPicPr>
            <a:picLocks noGrp="1" noChangeAspect="1"/>
          </p:cNvPicPr>
          <p:nvPr>
            <p:ph idx="4294967295"/>
          </p:nvPr>
        </p:nvPicPr>
        <p:blipFill>
          <a:blip r:embed="rId2" cstate="print"/>
          <a:stretch>
            <a:fillRect/>
          </a:stretch>
        </p:blipFill>
        <p:spPr>
          <a:xfrm>
            <a:off x="571472" y="4214818"/>
            <a:ext cx="8143875" cy="2198688"/>
          </a:xfrm>
          <a:prstGeom prst="rect">
            <a:avLst/>
          </a:prstGeom>
        </p:spPr>
      </p:pic>
      <p:sp>
        <p:nvSpPr>
          <p:cNvPr id="4" name="Текст 3"/>
          <p:cNvSpPr>
            <a:spLocks noGrp="1"/>
          </p:cNvSpPr>
          <p:nvPr>
            <p:ph type="body" sz="half" idx="4294967295"/>
          </p:nvPr>
        </p:nvSpPr>
        <p:spPr>
          <a:xfrm>
            <a:off x="0" y="428625"/>
            <a:ext cx="5043488" cy="3643313"/>
          </a:xfrm>
        </p:spPr>
        <p:txBody>
          <a:bodyPr>
            <a:normAutofit/>
          </a:bodyPr>
          <a:lstStyle/>
          <a:p>
            <a:r>
              <a:rPr lang="ru-RU" sz="2400" dirty="0" smtClean="0"/>
              <a:t>Ван </a:t>
            </a:r>
            <a:r>
              <a:rPr lang="ru-RU" sz="2400" dirty="0" err="1" smtClean="0"/>
              <a:t>Гельмонт</a:t>
            </a:r>
            <a:r>
              <a:rPr lang="ru-RU" sz="2400" dirty="0" smtClean="0"/>
              <a:t> (1577-1644), очень знаменитый и удачный ученый описал эксперимент, в котором он якобы за </a:t>
            </a:r>
            <a:r>
              <a:rPr lang="en-US" sz="2400" dirty="0" smtClean="0"/>
              <a:t>3</a:t>
            </a:r>
            <a:r>
              <a:rPr lang="ru-RU" sz="2400" dirty="0" smtClean="0"/>
              <a:t> </a:t>
            </a:r>
            <a:r>
              <a:rPr lang="ru-RU" sz="2400" dirty="0" smtClean="0"/>
              <a:t>недели создал двух мышей. Для этого ему потребовалась грязная рубашка, темный шкаф и горсть пшеницы. Активным зародышем он считал людской пот.</a:t>
            </a:r>
            <a:endParaRPr lang="ru-RU" sz="2400" dirty="0"/>
          </a:p>
        </p:txBody>
      </p:sp>
      <p:pic>
        <p:nvPicPr>
          <p:cNvPr id="5" name="Рисунок 4" descr="005.jpg"/>
          <p:cNvPicPr>
            <a:picLocks noChangeAspect="1"/>
          </p:cNvPicPr>
          <p:nvPr/>
        </p:nvPicPr>
        <p:blipFill>
          <a:blip r:embed="rId3" cstate="print"/>
          <a:stretch>
            <a:fillRect/>
          </a:stretch>
        </p:blipFill>
        <p:spPr>
          <a:xfrm>
            <a:off x="5643570" y="0"/>
            <a:ext cx="3254380" cy="4100519"/>
          </a:xfrm>
          <a:prstGeom prst="rect">
            <a:avLst/>
          </a:prstGeom>
        </p:spPr>
      </p:pic>
      <p:sp>
        <p:nvSpPr>
          <p:cNvPr id="7" name="Номер слайда 6"/>
          <p:cNvSpPr>
            <a:spLocks noGrp="1"/>
          </p:cNvSpPr>
          <p:nvPr>
            <p:ph type="sldNum" sz="quarter" idx="12"/>
          </p:nvPr>
        </p:nvSpPr>
        <p:spPr/>
        <p:txBody>
          <a:bodyPr/>
          <a:lstStyle/>
          <a:p>
            <a:fld id="{725C68B6-61C2-468F-89AB-4B9F7531AA68}" type="slidenum">
              <a:rPr lang="ru-RU" smtClean="0"/>
              <a:pPr/>
              <a:t>12</a:t>
            </a:fld>
            <a:endParaRPr lang="ru-RU"/>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normAutofit fontScale="90000"/>
          </a:bodyPr>
          <a:lstStyle/>
          <a:p>
            <a:r>
              <a:rPr lang="ru-RU" sz="4800" b="1" dirty="0" smtClean="0">
                <a:solidFill>
                  <a:srgbClr val="00FF00"/>
                </a:solidFill>
                <a:latin typeface="Arial" charset="0"/>
              </a:rPr>
              <a:t/>
            </a:r>
            <a:br>
              <a:rPr lang="ru-RU" sz="4800" b="1" dirty="0" smtClean="0">
                <a:solidFill>
                  <a:srgbClr val="00FF00"/>
                </a:solidFill>
                <a:latin typeface="Arial" charset="0"/>
              </a:rPr>
            </a:br>
            <a:endParaRPr lang="ru-RU" dirty="0"/>
          </a:p>
        </p:txBody>
      </p:sp>
      <p:pic>
        <p:nvPicPr>
          <p:cNvPr id="10" name="Рисунок 9" descr="19.jpg"/>
          <p:cNvPicPr>
            <a:picLocks noChangeAspect="1"/>
          </p:cNvPicPr>
          <p:nvPr/>
        </p:nvPicPr>
        <p:blipFill>
          <a:blip r:embed="rId2" cstate="print"/>
          <a:stretch>
            <a:fillRect/>
          </a:stretch>
        </p:blipFill>
        <p:spPr>
          <a:xfrm>
            <a:off x="2500298" y="3357562"/>
            <a:ext cx="6191978" cy="1714512"/>
          </a:xfrm>
          <a:prstGeom prst="rect">
            <a:avLst/>
          </a:prstGeom>
        </p:spPr>
      </p:pic>
      <p:pic>
        <p:nvPicPr>
          <p:cNvPr id="4" name="Picture 8" descr="Redi"/>
          <p:cNvPicPr>
            <a:picLocks noChangeAspect="1" noChangeArrowheads="1"/>
          </p:cNvPicPr>
          <p:nvPr/>
        </p:nvPicPr>
        <p:blipFill>
          <a:blip r:embed="rId3" cstate="print"/>
          <a:srcRect/>
          <a:stretch>
            <a:fillRect/>
          </a:stretch>
        </p:blipFill>
        <p:spPr bwMode="auto">
          <a:xfrm>
            <a:off x="6215074" y="142852"/>
            <a:ext cx="2714644" cy="3290729"/>
          </a:xfrm>
          <a:prstGeom prst="rect">
            <a:avLst/>
          </a:prstGeom>
          <a:noFill/>
          <a:ln w="9525">
            <a:noFill/>
            <a:miter lim="800000"/>
            <a:headEnd/>
            <a:tailEnd/>
          </a:ln>
        </p:spPr>
      </p:pic>
      <p:pic>
        <p:nvPicPr>
          <p:cNvPr id="5" name="Picture 7" descr="Paster"/>
          <p:cNvPicPr>
            <a:picLocks noChangeAspect="1" noChangeArrowheads="1"/>
          </p:cNvPicPr>
          <p:nvPr/>
        </p:nvPicPr>
        <p:blipFill>
          <a:blip r:embed="rId4" cstate="print"/>
          <a:srcRect/>
          <a:stretch>
            <a:fillRect/>
          </a:stretch>
        </p:blipFill>
        <p:spPr bwMode="auto">
          <a:xfrm>
            <a:off x="285720" y="3643314"/>
            <a:ext cx="2286016" cy="3026952"/>
          </a:xfrm>
          <a:prstGeom prst="rect">
            <a:avLst/>
          </a:prstGeom>
          <a:noFill/>
          <a:ln w="9525">
            <a:noFill/>
            <a:miter lim="800000"/>
            <a:headEnd/>
            <a:tailEnd/>
          </a:ln>
        </p:spPr>
      </p:pic>
      <p:pic>
        <p:nvPicPr>
          <p:cNvPr id="6" name="Рисунок 5" descr="17.jpg"/>
          <p:cNvPicPr>
            <a:picLocks noChangeAspect="1"/>
          </p:cNvPicPr>
          <p:nvPr/>
        </p:nvPicPr>
        <p:blipFill>
          <a:blip r:embed="rId5" cstate="print"/>
          <a:stretch>
            <a:fillRect/>
          </a:stretch>
        </p:blipFill>
        <p:spPr>
          <a:xfrm>
            <a:off x="571472" y="0"/>
            <a:ext cx="5500726" cy="2071702"/>
          </a:xfrm>
          <a:prstGeom prst="rect">
            <a:avLst/>
          </a:prstGeom>
        </p:spPr>
      </p:pic>
      <p:sp>
        <p:nvSpPr>
          <p:cNvPr id="11" name="Номер слайда 10"/>
          <p:cNvSpPr>
            <a:spLocks noGrp="1"/>
          </p:cNvSpPr>
          <p:nvPr>
            <p:ph type="sldNum" sz="quarter" idx="12"/>
          </p:nvPr>
        </p:nvSpPr>
        <p:spPr/>
        <p:txBody>
          <a:bodyPr/>
          <a:lstStyle/>
          <a:p>
            <a:fld id="{725C68B6-61C2-468F-89AB-4B9F7531AA68}" type="slidenum">
              <a:rPr lang="ru-RU" smtClean="0"/>
              <a:pPr/>
              <a:t>13</a:t>
            </a:fld>
            <a:endParaRPr lang="ru-RU"/>
          </a:p>
        </p:txBody>
      </p:sp>
      <p:sp>
        <p:nvSpPr>
          <p:cNvPr id="12" name="Прямоугольник 11"/>
          <p:cNvSpPr/>
          <p:nvPr/>
        </p:nvSpPr>
        <p:spPr>
          <a:xfrm>
            <a:off x="285720" y="2000240"/>
            <a:ext cx="6000792" cy="1477328"/>
          </a:xfrm>
          <a:prstGeom prst="rect">
            <a:avLst/>
          </a:prstGeom>
        </p:spPr>
        <p:txBody>
          <a:bodyPr wrap="square">
            <a:spAutoFit/>
          </a:bodyPr>
          <a:lstStyle/>
          <a:p>
            <a:r>
              <a:rPr lang="ru-RU" dirty="0" err="1" smtClean="0"/>
              <a:t>Франческо</a:t>
            </a:r>
            <a:r>
              <a:rPr lang="ru-RU" dirty="0" smtClean="0"/>
              <a:t> </a:t>
            </a:r>
            <a:r>
              <a:rPr lang="ru-RU" dirty="0" err="1" smtClean="0"/>
              <a:t>Реди</a:t>
            </a:r>
            <a:r>
              <a:rPr lang="ru-RU" dirty="0" smtClean="0"/>
              <a:t> установил, что маленькие белые червячки, появляющиеся на гниющем мясе, — это личинки </a:t>
            </a:r>
            <a:r>
              <a:rPr lang="ru-RU" u="sng" dirty="0" smtClean="0">
                <a:hlinkClick r:id="rId6" tooltip="Муха"/>
              </a:rPr>
              <a:t>мух</a:t>
            </a:r>
            <a:r>
              <a:rPr lang="ru-RU" dirty="0" smtClean="0"/>
              <a:t>. Проведя ряд </a:t>
            </a:r>
            <a:r>
              <a:rPr lang="ru-RU" u="sng" dirty="0" smtClean="0">
                <a:hlinkClick r:id="rId7" tooltip="Эксперимент"/>
              </a:rPr>
              <a:t>экспериментов</a:t>
            </a:r>
            <a:r>
              <a:rPr lang="ru-RU" dirty="0" smtClean="0"/>
              <a:t>, он получил данные, подтверждающие мысль о том, что жизнь может возникнуть только из предшествующей жизни.</a:t>
            </a:r>
            <a:endParaRPr lang="ru-RU" dirty="0"/>
          </a:p>
        </p:txBody>
      </p:sp>
      <p:sp>
        <p:nvSpPr>
          <p:cNvPr id="11267" name="Rectangle 3"/>
          <p:cNvSpPr>
            <a:spLocks noChangeArrowheads="1"/>
          </p:cNvSpPr>
          <p:nvPr/>
        </p:nvSpPr>
        <p:spPr bwMode="auto">
          <a:xfrm>
            <a:off x="2571736" y="5000636"/>
            <a:ext cx="642942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Хорошо прокипяченная питательная среда оставалась стерильной, в ней не обнаруживалось зарождения жизни, несмотря на то, что доступ воздуха был обеспечен.</a:t>
            </a:r>
            <a:endParaRPr kumimoji="0" lang="ru-RU" b="0"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rPr>
              <a:t>В результате ряда экспериментов Пастер доказал справедливость теории биогенеза и окончательно опроверг теорию спонтанного зарождения</a:t>
            </a:r>
            <a:r>
              <a:rPr kumimoji="0" lang="ru-RU" b="0" i="0" u="none" strike="noStrike" cap="none" normalizeH="0" baseline="0" dirty="0" smtClean="0">
                <a:ln>
                  <a:noFill/>
                </a:ln>
                <a:solidFill>
                  <a:schemeClr val="tx1"/>
                </a:solidFill>
                <a:effectLst/>
                <a:latin typeface="Arial"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53" presetClass="entr" presetSubtype="0"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p:cTn id="20" dur="500" fill="hold"/>
                                        <p:tgtEl>
                                          <p:spTgt spid="5"/>
                                        </p:tgtEl>
                                        <p:attrNameLst>
                                          <p:attrName>ppt_w</p:attrName>
                                        </p:attrNameLst>
                                      </p:cBhvr>
                                      <p:tavLst>
                                        <p:tav tm="0">
                                          <p:val>
                                            <p:fltVal val="0"/>
                                          </p:val>
                                        </p:tav>
                                        <p:tav tm="100000">
                                          <p:val>
                                            <p:strVal val="#ppt_w"/>
                                          </p:val>
                                        </p:tav>
                                      </p:tavLst>
                                    </p:anim>
                                    <p:anim calcmode="lin" valueType="num">
                                      <p:cBhvr>
                                        <p:cTn id="21" dur="500" fill="hold"/>
                                        <p:tgtEl>
                                          <p:spTgt spid="5"/>
                                        </p:tgtEl>
                                        <p:attrNameLst>
                                          <p:attrName>ppt_h</p:attrName>
                                        </p:attrNameLst>
                                      </p:cBhvr>
                                      <p:tavLst>
                                        <p:tav tm="0">
                                          <p:val>
                                            <p:fltVal val="0"/>
                                          </p:val>
                                        </p:tav>
                                        <p:tav tm="100000">
                                          <p:val>
                                            <p:strVal val="#ppt_h"/>
                                          </p:val>
                                        </p:tav>
                                      </p:tavLst>
                                    </p:anim>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down)">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chemeClr val="bg2"/>
            </a:gs>
          </a:gsLst>
          <a:lin ang="0" scaled="1"/>
        </a:gradFill>
        <a:effectLst/>
      </p:bgPr>
    </p:bg>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14</a:t>
            </a:fld>
            <a:endParaRPr lang="ru-RU"/>
          </a:p>
        </p:txBody>
      </p:sp>
      <p:sp>
        <p:nvSpPr>
          <p:cNvPr id="3" name="Заголовок 2"/>
          <p:cNvSpPr>
            <a:spLocks noGrp="1"/>
          </p:cNvSpPr>
          <p:nvPr>
            <p:ph type="title" idx="4294967295"/>
          </p:nvPr>
        </p:nvSpPr>
        <p:spPr/>
        <p:txBody>
          <a:bodyPr/>
          <a:lstStyle/>
          <a:p>
            <a:pPr algn="r"/>
            <a:r>
              <a:rPr lang="ru-RU" sz="2400" b="1" dirty="0" smtClean="0">
                <a:solidFill>
                  <a:srgbClr val="00B0F0"/>
                </a:solidFill>
              </a:rPr>
              <a:t>Спорьте, заблуждайтесь, ошибайтесь, но, ради бога, - размышляйте, и хотя криво, - да сами.</a:t>
            </a:r>
            <a:br>
              <a:rPr lang="ru-RU" sz="2400" b="1" dirty="0" smtClean="0">
                <a:solidFill>
                  <a:srgbClr val="00B0F0"/>
                </a:solidFill>
              </a:rPr>
            </a:br>
            <a:r>
              <a:rPr lang="ru-RU" sz="2400" b="1" dirty="0" smtClean="0">
                <a:solidFill>
                  <a:srgbClr val="00B0F0"/>
                </a:solidFill>
              </a:rPr>
              <a:t>Г. Лессинг</a:t>
            </a:r>
            <a:br>
              <a:rPr lang="ru-RU" sz="2400" b="1" dirty="0" smtClean="0">
                <a:solidFill>
                  <a:srgbClr val="00B0F0"/>
                </a:solidFill>
              </a:rPr>
            </a:br>
            <a:endParaRPr lang="ru-RU" sz="2400" b="1" dirty="0">
              <a:solidFill>
                <a:srgbClr val="00B0F0"/>
              </a:solidFill>
            </a:endParaRPr>
          </a:p>
        </p:txBody>
      </p:sp>
      <p:graphicFrame>
        <p:nvGraphicFramePr>
          <p:cNvPr id="4" name="Таблица 3"/>
          <p:cNvGraphicFramePr>
            <a:graphicFrameLocks noGrp="1"/>
          </p:cNvGraphicFramePr>
          <p:nvPr/>
        </p:nvGraphicFramePr>
        <p:xfrm>
          <a:off x="928662" y="2500306"/>
          <a:ext cx="7072362" cy="3749612"/>
        </p:xfrm>
        <a:graphic>
          <a:graphicData uri="http://schemas.openxmlformats.org/drawingml/2006/table">
            <a:tbl>
              <a:tblPr/>
              <a:tblGrid>
                <a:gridCol w="3536181"/>
                <a:gridCol w="3536181"/>
              </a:tblGrid>
              <a:tr h="0">
                <a:tc>
                  <a:txBody>
                    <a:bodyPr/>
                    <a:lstStyle/>
                    <a:p>
                      <a:pPr>
                        <a:lnSpc>
                          <a:spcPct val="115000"/>
                        </a:lnSpc>
                        <a:spcAft>
                          <a:spcPts val="0"/>
                        </a:spcAft>
                      </a:pPr>
                      <a:r>
                        <a:rPr lang="ru-RU" sz="2000" b="0" dirty="0">
                          <a:solidFill>
                            <a:srgbClr val="FF0000"/>
                          </a:solidFill>
                          <a:latin typeface="Times New Roman"/>
                          <a:ea typeface="Times New Roman"/>
                          <a:cs typeface="Times New Roman"/>
                        </a:rPr>
                        <a:t>Помнить, что каждый должен:</a:t>
                      </a:r>
                      <a:endParaRPr lang="ru-RU" sz="1800" b="0" dirty="0">
                        <a:solidFill>
                          <a:srgbClr val="FF0000"/>
                        </a:solidFill>
                        <a:latin typeface="Calibri"/>
                        <a:ea typeface="Times New Roman"/>
                        <a:cs typeface="Times New Roman"/>
                      </a:endParaRPr>
                    </a:p>
                    <a:p>
                      <a:pPr marL="342900" lvl="0" indent="-342900">
                        <a:lnSpc>
                          <a:spcPct val="115000"/>
                        </a:lnSpc>
                        <a:spcAft>
                          <a:spcPts val="1000"/>
                        </a:spcAft>
                        <a:buSzPts val="1000"/>
                        <a:buFont typeface="Symbol"/>
                        <a:buChar char=""/>
                        <a:tabLst>
                          <a:tab pos="457200" algn="l"/>
                        </a:tabLst>
                      </a:pPr>
                      <a:r>
                        <a:rPr lang="ru-RU" sz="1800" b="0" dirty="0">
                          <a:latin typeface="Times New Roman"/>
                          <a:ea typeface="Times New Roman"/>
                          <a:cs typeface="Times New Roman"/>
                        </a:rPr>
                        <a:t>участвовать в дискуссии;</a:t>
                      </a:r>
                      <a:endParaRPr lang="ru-RU" sz="1600" b="0" dirty="0">
                        <a:latin typeface="Calibri"/>
                        <a:ea typeface="Times New Roman"/>
                        <a:cs typeface="Times New Roman"/>
                      </a:endParaRPr>
                    </a:p>
                    <a:p>
                      <a:pPr marL="342900" lvl="0" indent="-342900">
                        <a:lnSpc>
                          <a:spcPct val="115000"/>
                        </a:lnSpc>
                        <a:spcAft>
                          <a:spcPts val="1000"/>
                        </a:spcAft>
                        <a:buSzPts val="1000"/>
                        <a:buFont typeface="Symbol"/>
                        <a:buChar char=""/>
                        <a:tabLst>
                          <a:tab pos="457200" algn="l"/>
                        </a:tabLst>
                      </a:pPr>
                      <a:r>
                        <a:rPr lang="ru-RU" sz="1800" b="0" dirty="0">
                          <a:latin typeface="Times New Roman"/>
                          <a:ea typeface="Times New Roman"/>
                          <a:cs typeface="Times New Roman"/>
                        </a:rPr>
                        <a:t>говорить по сути вопроса;</a:t>
                      </a:r>
                      <a:endParaRPr lang="ru-RU" sz="1600" b="0" dirty="0">
                        <a:latin typeface="Calibri"/>
                        <a:ea typeface="Times New Roman"/>
                        <a:cs typeface="Times New Roman"/>
                      </a:endParaRPr>
                    </a:p>
                    <a:p>
                      <a:pPr marL="342900" lvl="0" indent="-342900">
                        <a:lnSpc>
                          <a:spcPct val="115000"/>
                        </a:lnSpc>
                        <a:spcAft>
                          <a:spcPts val="1000"/>
                        </a:spcAft>
                        <a:buSzPts val="1000"/>
                        <a:buFont typeface="Symbol"/>
                        <a:buChar char=""/>
                        <a:tabLst>
                          <a:tab pos="457200" algn="l"/>
                        </a:tabLst>
                      </a:pPr>
                      <a:r>
                        <a:rPr lang="ru-RU" sz="1800" b="0" dirty="0">
                          <a:latin typeface="Times New Roman"/>
                          <a:ea typeface="Times New Roman"/>
                          <a:cs typeface="Times New Roman"/>
                        </a:rPr>
                        <a:t>не перебивать собеседника;</a:t>
                      </a:r>
                      <a:endParaRPr lang="ru-RU" sz="1600" b="0" dirty="0">
                        <a:latin typeface="Calibri"/>
                        <a:ea typeface="Times New Roman"/>
                        <a:cs typeface="Times New Roman"/>
                      </a:endParaRPr>
                    </a:p>
                    <a:p>
                      <a:pPr marL="342900" lvl="0" indent="-342900">
                        <a:lnSpc>
                          <a:spcPct val="115000"/>
                        </a:lnSpc>
                        <a:spcAft>
                          <a:spcPts val="1000"/>
                        </a:spcAft>
                        <a:buSzPts val="1000"/>
                        <a:buFont typeface="Symbol"/>
                        <a:buChar char=""/>
                        <a:tabLst>
                          <a:tab pos="457200" algn="l"/>
                        </a:tabLst>
                      </a:pPr>
                      <a:r>
                        <a:rPr lang="ru-RU" sz="1800" b="0" dirty="0">
                          <a:latin typeface="Times New Roman"/>
                          <a:ea typeface="Times New Roman"/>
                          <a:cs typeface="Times New Roman"/>
                        </a:rPr>
                        <a:t>не переходить на личности;</a:t>
                      </a:r>
                      <a:endParaRPr lang="ru-RU" sz="1600" b="0" dirty="0">
                        <a:latin typeface="Calibri"/>
                        <a:ea typeface="Times New Roman"/>
                        <a:cs typeface="Times New Roman"/>
                      </a:endParaRPr>
                    </a:p>
                    <a:p>
                      <a:pPr marL="342900" lvl="0" indent="-342900">
                        <a:lnSpc>
                          <a:spcPct val="115000"/>
                        </a:lnSpc>
                        <a:spcAft>
                          <a:spcPts val="1000"/>
                        </a:spcAft>
                        <a:buSzPts val="1000"/>
                        <a:buFont typeface="Symbol"/>
                        <a:buChar char=""/>
                        <a:tabLst>
                          <a:tab pos="457200" algn="l"/>
                        </a:tabLst>
                      </a:pPr>
                      <a:r>
                        <a:rPr lang="ru-RU" sz="1800" b="0" dirty="0">
                          <a:latin typeface="Times New Roman"/>
                          <a:ea typeface="Times New Roman"/>
                          <a:cs typeface="Times New Roman"/>
                        </a:rPr>
                        <a:t>не навязывать свое мнение, а делиться размышлениями;</a:t>
                      </a:r>
                      <a:endParaRPr lang="ru-RU" sz="1600" b="0" dirty="0">
                        <a:latin typeface="Calibri"/>
                        <a:ea typeface="Times New Roman"/>
                        <a:cs typeface="Times New Roman"/>
                      </a:endParaRPr>
                    </a:p>
                    <a:p>
                      <a:pPr marL="342900" lvl="0" indent="-342900">
                        <a:lnSpc>
                          <a:spcPct val="115000"/>
                        </a:lnSpc>
                        <a:spcAft>
                          <a:spcPts val="1000"/>
                        </a:spcAft>
                        <a:buSzPts val="1000"/>
                        <a:buFont typeface="Symbol"/>
                        <a:buChar char=""/>
                        <a:tabLst>
                          <a:tab pos="457200" algn="l"/>
                        </a:tabLst>
                      </a:pPr>
                      <a:r>
                        <a:rPr lang="ru-RU" sz="1800" b="0" dirty="0">
                          <a:latin typeface="Times New Roman"/>
                          <a:ea typeface="Times New Roman"/>
                          <a:cs typeface="Times New Roman"/>
                        </a:rPr>
                        <a:t>слушать собеседника;</a:t>
                      </a:r>
                      <a:endParaRPr lang="ru-RU" sz="1600" b="0" dirty="0">
                        <a:latin typeface="Calibri"/>
                        <a:ea typeface="Times New Roman"/>
                        <a:cs typeface="Times New Roman"/>
                      </a:endParaRPr>
                    </a:p>
                    <a:p>
                      <a:pPr marL="342900" lvl="0" indent="-342900">
                        <a:lnSpc>
                          <a:spcPct val="115000"/>
                        </a:lnSpc>
                        <a:spcAft>
                          <a:spcPts val="1000"/>
                        </a:spcAft>
                        <a:buSzPts val="1000"/>
                        <a:buFont typeface="Symbol"/>
                        <a:buChar char=""/>
                        <a:tabLst>
                          <a:tab pos="457200" algn="l"/>
                        </a:tabLst>
                      </a:pPr>
                      <a:r>
                        <a:rPr lang="ru-RU" sz="1800" b="0" dirty="0">
                          <a:latin typeface="Times New Roman"/>
                          <a:ea typeface="Times New Roman"/>
                          <a:cs typeface="Times New Roman"/>
                        </a:rPr>
                        <a:t>быть кратким и вежливым.</a:t>
                      </a:r>
                      <a:endParaRPr lang="ru-RU" sz="1600" b="0" dirty="0">
                        <a:latin typeface="Calibri"/>
                        <a:ea typeface="Times New Roman"/>
                        <a:cs typeface="Times New Roman"/>
                      </a:endParaRPr>
                    </a:p>
                  </a:txBody>
                  <a:tcPr marL="66675" marR="66675" marT="66675" marB="66675">
                    <a:lnL>
                      <a:noFill/>
                    </a:lnL>
                    <a:lnR>
                      <a:noFill/>
                    </a:lnR>
                    <a:lnT>
                      <a:noFill/>
                    </a:lnT>
                    <a:lnB>
                      <a:noFill/>
                    </a:lnB>
                  </a:tcPr>
                </a:tc>
                <a:tc>
                  <a:txBody>
                    <a:bodyPr/>
                    <a:lstStyle/>
                    <a:p>
                      <a:pPr>
                        <a:lnSpc>
                          <a:spcPct val="115000"/>
                        </a:lnSpc>
                        <a:spcAft>
                          <a:spcPts val="0"/>
                        </a:spcAft>
                      </a:pPr>
                      <a:r>
                        <a:rPr lang="ru-RU" sz="2000" b="0" dirty="0">
                          <a:solidFill>
                            <a:srgbClr val="FF0000"/>
                          </a:solidFill>
                          <a:latin typeface="Times New Roman"/>
                          <a:ea typeface="Times New Roman"/>
                          <a:cs typeface="Times New Roman"/>
                        </a:rPr>
                        <a:t>Каждому рекомендуется забыть, что:</a:t>
                      </a:r>
                      <a:endParaRPr lang="ru-RU" sz="1800" b="0" dirty="0">
                        <a:solidFill>
                          <a:srgbClr val="FF0000"/>
                        </a:solidFill>
                        <a:latin typeface="Calibri"/>
                        <a:ea typeface="Times New Roman"/>
                        <a:cs typeface="Times New Roman"/>
                      </a:endParaRPr>
                    </a:p>
                    <a:p>
                      <a:pPr>
                        <a:lnSpc>
                          <a:spcPct val="115000"/>
                        </a:lnSpc>
                        <a:spcAft>
                          <a:spcPts val="1000"/>
                        </a:spcAft>
                      </a:pPr>
                      <a:r>
                        <a:rPr lang="ru-RU" sz="1800" b="0" dirty="0">
                          <a:latin typeface="Times New Roman"/>
                          <a:ea typeface="Times New Roman"/>
                          <a:cs typeface="Times New Roman"/>
                        </a:rPr>
                        <a:t>“Дважды два всегда четыре”;</a:t>
                      </a:r>
                      <a:endParaRPr lang="ru-RU" sz="1600" b="0" dirty="0">
                        <a:latin typeface="Calibri"/>
                        <a:ea typeface="Times New Roman"/>
                        <a:cs typeface="Times New Roman"/>
                      </a:endParaRPr>
                    </a:p>
                    <a:p>
                      <a:pPr>
                        <a:lnSpc>
                          <a:spcPct val="115000"/>
                        </a:lnSpc>
                        <a:spcAft>
                          <a:spcPts val="1000"/>
                        </a:spcAft>
                      </a:pPr>
                      <a:r>
                        <a:rPr lang="ru-RU" sz="1800" b="0" dirty="0">
                          <a:latin typeface="Times New Roman"/>
                          <a:ea typeface="Times New Roman"/>
                          <a:cs typeface="Times New Roman"/>
                        </a:rPr>
                        <a:t>“Есть только два мнения: мое и неправильное”;</a:t>
                      </a:r>
                      <a:endParaRPr lang="ru-RU" sz="1600" b="0" dirty="0">
                        <a:latin typeface="Calibri"/>
                        <a:ea typeface="Times New Roman"/>
                        <a:cs typeface="Times New Roman"/>
                      </a:endParaRPr>
                    </a:p>
                    <a:p>
                      <a:pPr>
                        <a:lnSpc>
                          <a:spcPct val="115000"/>
                        </a:lnSpc>
                        <a:spcAft>
                          <a:spcPts val="1000"/>
                        </a:spcAft>
                      </a:pPr>
                      <a:r>
                        <a:rPr lang="ru-RU" sz="1800" b="0" dirty="0">
                          <a:latin typeface="Times New Roman"/>
                          <a:ea typeface="Times New Roman"/>
                          <a:cs typeface="Times New Roman"/>
                        </a:rPr>
                        <a:t>“Начальство всегда право”.</a:t>
                      </a:r>
                      <a:endParaRPr lang="ru-RU" sz="1400" b="0" dirty="0">
                        <a:latin typeface="Calibri"/>
                        <a:ea typeface="Times New Roman"/>
                        <a:cs typeface="Times New Roman"/>
                      </a:endParaRPr>
                    </a:p>
                  </a:txBody>
                  <a:tcPr marL="66675" marR="66675" marT="66675" marB="66675">
                    <a:lnL>
                      <a:noFill/>
                    </a:lnL>
                    <a:lnR>
                      <a:noFill/>
                    </a:lnR>
                    <a:lnT>
                      <a:noFill/>
                    </a:lnT>
                    <a:lnB>
                      <a:noFill/>
                    </a:lnB>
                  </a:tcPr>
                </a:tc>
              </a:tr>
            </a:tbl>
          </a:graphicData>
        </a:graphic>
      </p:graphicFrame>
      <p:sp>
        <p:nvSpPr>
          <p:cNvPr id="7169" name="Rectangle 1"/>
          <p:cNvSpPr>
            <a:spLocks noChangeArrowheads="1"/>
          </p:cNvSpPr>
          <p:nvPr/>
        </p:nvSpPr>
        <p:spPr bwMode="auto">
          <a:xfrm>
            <a:off x="2285984" y="1643050"/>
            <a:ext cx="5643570" cy="9002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400" b="1" i="0" strike="noStrike" cap="none" normalizeH="0" baseline="0" dirty="0" smtClean="0">
                <a:ln>
                  <a:noFill/>
                </a:ln>
                <a:solidFill>
                  <a:srgbClr val="19FF81"/>
                </a:solidFill>
                <a:effectLst/>
                <a:latin typeface="Calibri" pitchFamily="34" charset="0"/>
                <a:ea typeface="Times New Roman" pitchFamily="18" charset="0"/>
                <a:cs typeface="Times New Roman" pitchFamily="18" charset="0"/>
              </a:rPr>
              <a:t>Правила дискуссии</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050" b="0" i="0" strike="noStrike" cap="none" normalizeH="0" baseline="0" dirty="0" smtClean="0">
              <a:ln>
                <a:noFill/>
              </a:ln>
              <a:solidFill>
                <a:srgbClr val="19FF8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b="0" i="0" strike="noStrike" cap="none" normalizeH="0" baseline="0" dirty="0" smtClean="0">
                <a:ln>
                  <a:noFill/>
                </a:ln>
                <a:solidFill>
                  <a:srgbClr val="19FF81"/>
                </a:solidFill>
                <a:effectLst/>
                <a:latin typeface="Calibri" pitchFamily="34" charset="0"/>
                <a:ea typeface="Times New Roman" pitchFamily="18" charset="0"/>
                <a:cs typeface="Times New Roman" pitchFamily="18" charset="0"/>
              </a:rPr>
              <a:t>Девиз: </a:t>
            </a:r>
            <a:r>
              <a:rPr kumimoji="0" lang="ru-RU" b="1" i="0" strike="noStrike" cap="none" normalizeH="0" baseline="0" dirty="0" smtClean="0">
                <a:ln>
                  <a:noFill/>
                </a:ln>
                <a:solidFill>
                  <a:srgbClr val="19FF81"/>
                </a:solidFill>
                <a:effectLst/>
                <a:latin typeface="Calibri" pitchFamily="34" charset="0"/>
                <a:ea typeface="Times New Roman" pitchFamily="18" charset="0"/>
                <a:cs typeface="Times New Roman" pitchFamily="18" charset="0"/>
              </a:rPr>
              <a:t>мнение можно изменить, истина неизменна</a:t>
            </a:r>
            <a:r>
              <a:rPr kumimoji="0" lang="ru-RU" b="0" i="0" u="sng" strike="noStrike" cap="none" normalizeH="0" baseline="0" dirty="0" smtClean="0">
                <a:ln>
                  <a:noFill/>
                </a:ln>
                <a:solidFill>
                  <a:srgbClr val="008080"/>
                </a:solidFill>
                <a:effectLst/>
                <a:latin typeface="Calibri" pitchFamily="34" charset="0"/>
                <a:ea typeface="Times New Roman" pitchFamily="18" charset="0"/>
                <a:cs typeface="Times New Roman" pitchFamily="18" charset="0"/>
              </a:rPr>
              <a:t>.</a:t>
            </a:r>
            <a:endParaRPr kumimoji="0" lang="ru-RU" sz="2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15</a:t>
            </a:fld>
            <a:endParaRPr lang="ru-RU"/>
          </a:p>
        </p:txBody>
      </p:sp>
      <p:sp>
        <p:nvSpPr>
          <p:cNvPr id="3" name="Заголовок 2"/>
          <p:cNvSpPr>
            <a:spLocks noGrp="1"/>
          </p:cNvSpPr>
          <p:nvPr>
            <p:ph type="title" idx="4294967295"/>
          </p:nvPr>
        </p:nvSpPr>
        <p:spPr>
          <a:xfrm>
            <a:off x="1500166" y="609600"/>
            <a:ext cx="6958034" cy="5248292"/>
          </a:xfrm>
        </p:spPr>
        <p:txBody>
          <a:bodyPr/>
          <a:lstStyle/>
          <a:p>
            <a:pPr algn="l"/>
            <a:r>
              <a:rPr lang="ru-RU" dirty="0" smtClean="0"/>
              <a:t>                                                                  А я и не знал (а)…</a:t>
            </a:r>
            <a:br>
              <a:rPr lang="ru-RU" dirty="0" smtClean="0"/>
            </a:br>
            <a:r>
              <a:rPr lang="ru-RU" dirty="0" smtClean="0"/>
              <a:t>                                                            Самым сложным для              меня сегодня было…</a:t>
            </a:r>
            <a:br>
              <a:rPr lang="ru-RU" dirty="0" smtClean="0"/>
            </a:br>
            <a:r>
              <a:rPr lang="ru-RU" dirty="0" smtClean="0"/>
              <a:t>                                                           На будущее мне надо иметь в виду…</a:t>
            </a:r>
            <a:endParaRPr lang="ru-RU" dirty="0"/>
          </a:p>
        </p:txBody>
      </p:sp>
      <p:sp>
        <p:nvSpPr>
          <p:cNvPr id="8" name="Стрелка вправо 7"/>
          <p:cNvSpPr/>
          <p:nvPr/>
        </p:nvSpPr>
        <p:spPr>
          <a:xfrm>
            <a:off x="500034" y="128586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трелка вправо 8"/>
          <p:cNvSpPr/>
          <p:nvPr/>
        </p:nvSpPr>
        <p:spPr>
          <a:xfrm>
            <a:off x="500034" y="264318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трелка вправо 9"/>
          <p:cNvSpPr/>
          <p:nvPr/>
        </p:nvSpPr>
        <p:spPr>
          <a:xfrm>
            <a:off x="500034" y="464344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Биология видео учебные\происхождение жизни\5e13b47bfdde я.jpg"/>
          <p:cNvPicPr>
            <a:picLocks noChangeAspect="1" noChangeArrowheads="1"/>
          </p:cNvPicPr>
          <p:nvPr/>
        </p:nvPicPr>
        <p:blipFill>
          <a:blip r:embed="rId2" cstate="print"/>
          <a:srcRect/>
          <a:stretch>
            <a:fillRect/>
          </a:stretch>
        </p:blipFill>
        <p:spPr bwMode="auto">
          <a:xfrm>
            <a:off x="1143000" y="609600"/>
            <a:ext cx="7620000" cy="5715000"/>
          </a:xfrm>
          <a:prstGeom prst="rect">
            <a:avLst/>
          </a:prstGeom>
          <a:noFill/>
          <a:ln w="9525">
            <a:noFill/>
            <a:miter lim="800000"/>
            <a:headEnd/>
            <a:tailEnd/>
          </a:ln>
        </p:spPr>
      </p:pic>
      <p:sp>
        <p:nvSpPr>
          <p:cNvPr id="5" name="Номер слайда 4"/>
          <p:cNvSpPr>
            <a:spLocks noGrp="1"/>
          </p:cNvSpPr>
          <p:nvPr>
            <p:ph type="sldNum" sz="quarter" idx="12"/>
          </p:nvPr>
        </p:nvSpPr>
        <p:spPr/>
        <p:txBody>
          <a:bodyPr/>
          <a:lstStyle/>
          <a:p>
            <a:fld id="{725C68B6-61C2-468F-89AB-4B9F7531AA68}" type="slidenum">
              <a:rPr lang="ru-RU" smtClean="0"/>
              <a:pPr/>
              <a:t>16</a:t>
            </a:fld>
            <a:endParaRPr lang="ru-RU"/>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571480"/>
            <a:ext cx="7772400" cy="1143000"/>
          </a:xfrm>
        </p:spPr>
        <p:txBody>
          <a:bodyPr>
            <a:normAutofit/>
          </a:bodyPr>
          <a:lstStyle/>
          <a:p>
            <a:r>
              <a:rPr lang="ru-RU" b="1" i="1" dirty="0" smtClean="0"/>
              <a:t>Задачи урока</a:t>
            </a:r>
            <a:r>
              <a:rPr lang="ru-RU" b="1" dirty="0" smtClean="0"/>
              <a:t>: </a:t>
            </a:r>
            <a:endParaRPr lang="ru-RU" dirty="0" smtClean="0"/>
          </a:p>
        </p:txBody>
      </p:sp>
      <p:sp>
        <p:nvSpPr>
          <p:cNvPr id="3" name="Содержимое 2"/>
          <p:cNvSpPr>
            <a:spLocks noGrp="1"/>
          </p:cNvSpPr>
          <p:nvPr>
            <p:ph idx="1"/>
          </p:nvPr>
        </p:nvSpPr>
        <p:spPr>
          <a:xfrm>
            <a:off x="357158" y="1643050"/>
            <a:ext cx="7467600" cy="4525963"/>
          </a:xfrm>
        </p:spPr>
        <p:txBody>
          <a:bodyPr>
            <a:normAutofit fontScale="70000" lnSpcReduction="20000"/>
          </a:bodyPr>
          <a:lstStyle/>
          <a:p>
            <a:pPr algn="r">
              <a:buNone/>
            </a:pPr>
            <a:r>
              <a:rPr lang="en-US" b="1" i="1" u="sng" dirty="0" smtClean="0"/>
              <a:t> </a:t>
            </a:r>
            <a:endParaRPr lang="ru-RU" b="1" i="1" u="sng" dirty="0" smtClean="0"/>
          </a:p>
          <a:p>
            <a:pPr>
              <a:buNone/>
            </a:pPr>
            <a:endParaRPr lang="ru-RU" dirty="0" smtClean="0"/>
          </a:p>
          <a:p>
            <a:pPr lvl="0"/>
            <a:r>
              <a:rPr lang="ru-RU" dirty="0" smtClean="0"/>
              <a:t>Сформулировать понятие “жизнь” с точки зрения естественнонаучного подхода, рассмотреть некоторые гипотезы происхождения жизни на Земле (включая научный и теологический подходы). </a:t>
            </a:r>
            <a:endParaRPr lang="en-US" dirty="0" smtClean="0"/>
          </a:p>
          <a:p>
            <a:pPr lvl="0"/>
            <a:endParaRPr lang="ru-RU" dirty="0" smtClean="0"/>
          </a:p>
          <a:p>
            <a:pPr lvl="0"/>
            <a:r>
              <a:rPr lang="ru-RU" dirty="0" smtClean="0"/>
              <a:t>Дать возможность учащимся осознать мировоззренческое значение знаний по данной теме, сформировать собственное отношение к вопросу происхождения жизни в свете концепции устойчивого развития, в духе культуры мира и толерантности. </a:t>
            </a:r>
            <a:endParaRPr lang="en-US" dirty="0" smtClean="0"/>
          </a:p>
          <a:p>
            <a:pPr lvl="0"/>
            <a:endParaRPr lang="ru-RU" dirty="0" smtClean="0"/>
          </a:p>
          <a:p>
            <a:pPr lvl="0"/>
            <a:r>
              <a:rPr lang="ru-RU" dirty="0" smtClean="0"/>
              <a:t>Развивать умения вести дискуссию, сравнивать, аргументировать свое мнение, делать выводы. </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2</a:t>
            </a:fld>
            <a:endParaRPr lang="ru-RU"/>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57158" y="571480"/>
            <a:ext cx="8501122" cy="5909310"/>
          </a:xfrm>
          <a:prstGeom prst="rect">
            <a:avLst/>
          </a:prstGeom>
          <a:solidFill>
            <a:schemeClr val="tx1">
              <a:lumMod val="95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Жизнь – это</a:t>
            </a:r>
            <a:endParaRPr kumimoji="0" lang="ru-RU" sz="1200" b="0" i="0" strike="noStrike" cap="none" normalizeH="0" baseline="0" dirty="0" smtClean="0">
              <a:ln>
                <a:noFill/>
              </a:ln>
              <a:solidFill>
                <a:srgbClr val="FF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ru-RU" sz="1400" b="0" i="0" strike="noStrike" cap="none" normalizeH="0" baseline="0" dirty="0" smtClean="0">
                <a:ln>
                  <a:noFill/>
                </a:ln>
                <a:solidFill>
                  <a:schemeClr val="tx2">
                    <a:lumMod val="10000"/>
                  </a:schemeClr>
                </a:solidFill>
                <a:effectLst/>
                <a:latin typeface="Calibri" pitchFamily="34" charset="0"/>
                <a:ea typeface="Times New Roman" pitchFamily="18" charset="0"/>
                <a:cs typeface="Times New Roman" pitchFamily="18" charset="0"/>
              </a:rPr>
              <a:t>“питание, рост и одряхление” (Аристотель)</a:t>
            </a:r>
            <a:endParaRPr kumimoji="0" lang="ru-RU" sz="1200" b="0" i="0" strike="noStrike" cap="none" normalizeH="0" baseline="0" dirty="0" smtClean="0">
              <a:ln>
                <a:noFill/>
              </a:ln>
              <a:solidFill>
                <a:schemeClr val="tx2">
                  <a:lumMod val="10000"/>
                </a:schemeClr>
              </a:solidFill>
              <a:effectLst/>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ru-RU" sz="1400" b="0" i="0" strike="noStrike" cap="none" normalizeH="0" baseline="0" dirty="0" smtClean="0">
                <a:ln>
                  <a:noFill/>
                </a:ln>
                <a:solidFill>
                  <a:schemeClr val="tx2">
                    <a:lumMod val="10000"/>
                  </a:schemeClr>
                </a:solidFill>
                <a:effectLst/>
                <a:latin typeface="Calibri" pitchFamily="34" charset="0"/>
                <a:ea typeface="Times New Roman" pitchFamily="18" charset="0"/>
                <a:cs typeface="Times New Roman" pitchFamily="18" charset="0"/>
              </a:rPr>
              <a:t>“стойкое единообразие процессов при различии внешних влияний” (Г. </a:t>
            </a:r>
            <a:r>
              <a:rPr kumimoji="0" lang="ru-RU" sz="1400" b="0" i="0" strike="noStrike" cap="none" normalizeH="0" baseline="0" dirty="0" err="1" smtClean="0">
                <a:ln>
                  <a:noFill/>
                </a:ln>
                <a:solidFill>
                  <a:schemeClr val="tx2">
                    <a:lumMod val="10000"/>
                  </a:schemeClr>
                </a:solidFill>
                <a:effectLst/>
                <a:latin typeface="Calibri" pitchFamily="34" charset="0"/>
                <a:ea typeface="Times New Roman" pitchFamily="18" charset="0"/>
                <a:cs typeface="Times New Roman" pitchFamily="18" charset="0"/>
              </a:rPr>
              <a:t>Тревиранус</a:t>
            </a:r>
            <a:r>
              <a:rPr kumimoji="0" lang="ru-RU" sz="1400" b="0" i="0" strike="noStrike" cap="none" normalizeH="0" baseline="0" dirty="0" smtClean="0">
                <a:ln>
                  <a:noFill/>
                </a:ln>
                <a:solidFill>
                  <a:schemeClr val="tx2">
                    <a:lumMod val="10000"/>
                  </a:schemeClr>
                </a:solidFill>
                <a:effectLst/>
                <a:latin typeface="Calibri" pitchFamily="34" charset="0"/>
                <a:ea typeface="Times New Roman" pitchFamily="18" charset="0"/>
                <a:cs typeface="Times New Roman" pitchFamily="18" charset="0"/>
              </a:rPr>
              <a:t>)</a:t>
            </a:r>
            <a:endParaRPr kumimoji="0" lang="ru-RU" sz="1200" b="0" i="0" strike="noStrike" cap="none" normalizeH="0" baseline="0" dirty="0" smtClean="0">
              <a:ln>
                <a:noFill/>
              </a:ln>
              <a:solidFill>
                <a:schemeClr val="tx2">
                  <a:lumMod val="10000"/>
                </a:schemeClr>
              </a:solidFill>
              <a:effectLst/>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ru-RU" sz="1400" b="0" i="0" strike="noStrike" cap="none" normalizeH="0" baseline="0" dirty="0" smtClean="0">
                <a:ln>
                  <a:noFill/>
                </a:ln>
                <a:solidFill>
                  <a:schemeClr val="tx2">
                    <a:lumMod val="10000"/>
                  </a:schemeClr>
                </a:solidFill>
                <a:effectLst/>
                <a:latin typeface="Calibri" pitchFamily="34" charset="0"/>
                <a:ea typeface="Times New Roman" pitchFamily="18" charset="0"/>
                <a:cs typeface="Times New Roman" pitchFamily="18" charset="0"/>
              </a:rPr>
              <a:t>“совокупность функций, сопротивляющихся смерти” (М. </a:t>
            </a:r>
            <a:r>
              <a:rPr kumimoji="0" lang="ru-RU" sz="1400" b="0" i="0" strike="noStrike" cap="none" normalizeH="0" baseline="0" dirty="0" err="1" smtClean="0">
                <a:ln>
                  <a:noFill/>
                </a:ln>
                <a:solidFill>
                  <a:schemeClr val="tx2">
                    <a:lumMod val="10000"/>
                  </a:schemeClr>
                </a:solidFill>
                <a:effectLst/>
                <a:latin typeface="Calibri" pitchFamily="34" charset="0"/>
                <a:ea typeface="Times New Roman" pitchFamily="18" charset="0"/>
                <a:cs typeface="Times New Roman" pitchFamily="18" charset="0"/>
              </a:rPr>
              <a:t>Биша</a:t>
            </a:r>
            <a:r>
              <a:rPr kumimoji="0" lang="ru-RU" sz="1400" b="0" i="0" strike="noStrike" cap="none" normalizeH="0" baseline="0" dirty="0" smtClean="0">
                <a:ln>
                  <a:noFill/>
                </a:ln>
                <a:solidFill>
                  <a:schemeClr val="tx2">
                    <a:lumMod val="10000"/>
                  </a:schemeClr>
                </a:solidFill>
                <a:effectLst/>
                <a:latin typeface="Calibri" pitchFamily="34" charset="0"/>
                <a:ea typeface="Times New Roman" pitchFamily="18" charset="0"/>
                <a:cs typeface="Times New Roman" pitchFamily="18" charset="0"/>
              </a:rPr>
              <a:t>)</a:t>
            </a:r>
            <a:endParaRPr kumimoji="0" lang="ru-RU" sz="1200" b="0" i="0" strike="noStrike" cap="none" normalizeH="0" baseline="0" dirty="0" smtClean="0">
              <a:ln>
                <a:noFill/>
              </a:ln>
              <a:solidFill>
                <a:schemeClr val="tx2">
                  <a:lumMod val="10000"/>
                </a:schemeClr>
              </a:solidFill>
              <a:effectLst/>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ru-RU" sz="1400" b="0" i="0" strike="noStrike" cap="none" normalizeH="0" baseline="0" dirty="0" smtClean="0">
                <a:ln>
                  <a:noFill/>
                </a:ln>
                <a:solidFill>
                  <a:schemeClr val="tx2">
                    <a:lumMod val="10000"/>
                  </a:schemeClr>
                </a:solidFill>
                <a:effectLst/>
                <a:latin typeface="Calibri" pitchFamily="34" charset="0"/>
                <a:ea typeface="Times New Roman" pitchFamily="18" charset="0"/>
                <a:cs typeface="Times New Roman" pitchFamily="18" charset="0"/>
              </a:rPr>
              <a:t>“химическая функция” (А. Лавуазье)</a:t>
            </a:r>
            <a:endParaRPr kumimoji="0" lang="ru-RU" sz="1200" b="0" i="0" strike="noStrike" cap="none" normalizeH="0" baseline="0" dirty="0" smtClean="0">
              <a:ln>
                <a:noFill/>
              </a:ln>
              <a:solidFill>
                <a:schemeClr val="tx2">
                  <a:lumMod val="10000"/>
                </a:schemeClr>
              </a:solidFill>
              <a:effectLst/>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ru-RU" sz="1400" b="0" i="0" strike="noStrike" cap="none" normalizeH="0" baseline="0" dirty="0" smtClean="0">
                <a:ln>
                  <a:noFill/>
                </a:ln>
                <a:solidFill>
                  <a:schemeClr val="tx2">
                    <a:lumMod val="10000"/>
                  </a:schemeClr>
                </a:solidFill>
                <a:effectLst/>
                <a:latin typeface="Calibri" pitchFamily="34" charset="0"/>
                <a:ea typeface="Times New Roman" pitchFamily="18" charset="0"/>
                <a:cs typeface="Times New Roman" pitchFamily="18" charset="0"/>
              </a:rPr>
              <a:t>“сложный химический процесс” (И.П. Павлов)</a:t>
            </a:r>
            <a:endParaRPr kumimoji="0" lang="ru-RU" sz="1200" b="0" i="0" strike="noStrike" cap="none" normalizeH="0" baseline="0" dirty="0" smtClean="0">
              <a:ln>
                <a:noFill/>
              </a:ln>
              <a:solidFill>
                <a:schemeClr val="tx2">
                  <a:lumMod val="10000"/>
                </a:schemeClr>
              </a:solidFill>
              <a:effectLst/>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ru-RU" sz="1400" b="0" i="0" strike="noStrike" cap="none" normalizeH="0" baseline="0" dirty="0" smtClean="0">
                <a:ln>
                  <a:noFill/>
                </a:ln>
                <a:solidFill>
                  <a:schemeClr val="tx2">
                    <a:lumMod val="10000"/>
                  </a:schemeClr>
                </a:solidFill>
                <a:effectLst/>
                <a:latin typeface="Calibri" pitchFamily="34" charset="0"/>
                <a:ea typeface="Times New Roman" pitchFamily="18" charset="0"/>
                <a:cs typeface="Times New Roman" pitchFamily="18" charset="0"/>
              </a:rPr>
              <a:t>“особая, очень сложная форма движения материи” (А.И. Опарин)</a:t>
            </a:r>
            <a:endParaRPr kumimoji="0" lang="ru-RU" sz="1200" b="0" i="0" strike="noStrike" cap="none" normalizeH="0" baseline="0" dirty="0" smtClean="0">
              <a:ln>
                <a:noFill/>
              </a:ln>
              <a:solidFill>
                <a:schemeClr val="tx2">
                  <a:lumMod val="10000"/>
                </a:schemeClr>
              </a:solidFill>
              <a:effectLst/>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ru-RU" sz="1400" b="0" i="0" strike="noStrike" cap="none" normalizeH="0" baseline="0" dirty="0" smtClean="0">
                <a:ln>
                  <a:noFill/>
                </a:ln>
                <a:solidFill>
                  <a:schemeClr val="tx2">
                    <a:lumMod val="10000"/>
                  </a:schemeClr>
                </a:solidFill>
                <a:effectLst/>
                <a:latin typeface="Calibri" pitchFamily="34" charset="0"/>
                <a:ea typeface="Times New Roman" pitchFamily="18" charset="0"/>
                <a:cs typeface="Times New Roman" pitchFamily="18" charset="0"/>
              </a:rPr>
              <a:t>“способ существования белковых тел, основным атрибутом которого является обмен веществ” (Ф. Энгельс)</a:t>
            </a:r>
            <a:endParaRPr kumimoji="0" lang="ru-RU" sz="1200" b="0" i="0" strike="noStrike" cap="none" normalizeH="0" baseline="0" dirty="0" smtClean="0">
              <a:ln>
                <a:noFill/>
              </a:ln>
              <a:solidFill>
                <a:schemeClr val="tx2">
                  <a:lumMod val="10000"/>
                </a:schemeClr>
              </a:solidFill>
              <a:effectLst/>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ru-RU" sz="1400" b="0" i="0" strike="noStrike" cap="none" normalizeH="0" baseline="0" dirty="0" smtClean="0">
                <a:ln>
                  <a:noFill/>
                </a:ln>
                <a:solidFill>
                  <a:schemeClr val="tx2">
                    <a:lumMod val="10000"/>
                  </a:schemeClr>
                </a:solidFill>
                <a:effectLst/>
                <a:latin typeface="Calibri" pitchFamily="34" charset="0"/>
                <a:ea typeface="Times New Roman" pitchFamily="18" charset="0"/>
                <a:cs typeface="Times New Roman" pitchFamily="18" charset="0"/>
              </a:rPr>
              <a:t>“форма движения материи, которая, возникнув из неупорядоченного вещества небиологической природы, существует как комплекс единых по происхождению, гетерогенных по большинству параметров, открытых самоорганизующихся, самовоспроизводящихся, </a:t>
            </a:r>
            <a:r>
              <a:rPr kumimoji="0" lang="ru-RU" sz="1400" b="0" i="0" strike="noStrike" cap="none" normalizeH="0" baseline="0" dirty="0" err="1" smtClean="0">
                <a:ln>
                  <a:noFill/>
                </a:ln>
                <a:solidFill>
                  <a:schemeClr val="tx2">
                    <a:lumMod val="10000"/>
                  </a:schemeClr>
                </a:solidFill>
                <a:effectLst/>
                <a:latin typeface="Calibri" pitchFamily="34" charset="0"/>
                <a:ea typeface="Times New Roman" pitchFamily="18" charset="0"/>
                <a:cs typeface="Times New Roman" pitchFamily="18" charset="0"/>
              </a:rPr>
              <a:t>морфобиологических</a:t>
            </a:r>
            <a:r>
              <a:rPr kumimoji="0" lang="ru-RU" sz="1400" b="0" i="0" strike="noStrike" cap="none" normalizeH="0" baseline="0" dirty="0" smtClean="0">
                <a:ln>
                  <a:noFill/>
                </a:ln>
                <a:solidFill>
                  <a:schemeClr val="tx2">
                    <a:lumMod val="10000"/>
                  </a:schemeClr>
                </a:solidFill>
                <a:effectLst/>
                <a:latin typeface="Calibri" pitchFamily="34" charset="0"/>
                <a:ea typeface="Times New Roman" pitchFamily="18" charset="0"/>
                <a:cs typeface="Times New Roman" pitchFamily="18" charset="0"/>
              </a:rPr>
              <a:t> систем; </a:t>
            </a:r>
            <a:r>
              <a:rPr kumimoji="0" lang="ru-RU" sz="1400" b="0" i="0" strike="noStrike" cap="none" normalizeH="0" baseline="0" dirty="0" err="1" smtClean="0">
                <a:ln>
                  <a:noFill/>
                </a:ln>
                <a:solidFill>
                  <a:schemeClr val="tx2">
                    <a:lumMod val="10000"/>
                  </a:schemeClr>
                </a:solidFill>
                <a:effectLst/>
                <a:latin typeface="Calibri" pitchFamily="34" charset="0"/>
                <a:ea typeface="Times New Roman" pitchFamily="18" charset="0"/>
                <a:cs typeface="Times New Roman" pitchFamily="18" charset="0"/>
              </a:rPr>
              <a:t>саморазвивается</a:t>
            </a:r>
            <a:r>
              <a:rPr kumimoji="0" lang="ru-RU" sz="1400" b="0" i="0" strike="noStrike" cap="none" normalizeH="0" baseline="0" dirty="0" smtClean="0">
                <a:ln>
                  <a:noFill/>
                </a:ln>
                <a:solidFill>
                  <a:schemeClr val="tx2">
                    <a:lumMod val="10000"/>
                  </a:schemeClr>
                </a:solidFill>
                <a:effectLst/>
                <a:latin typeface="Calibri" pitchFamily="34" charset="0"/>
                <a:ea typeface="Times New Roman" pitchFamily="18" charset="0"/>
                <a:cs typeface="Times New Roman" pitchFamily="18" charset="0"/>
              </a:rPr>
              <a:t> путем роста </a:t>
            </a:r>
            <a:r>
              <a:rPr kumimoji="0" lang="ru-RU" sz="1600" b="0" i="0" strike="noStrike" cap="none" normalizeH="0" baseline="0" dirty="0" err="1" smtClean="0">
                <a:ln>
                  <a:noFill/>
                </a:ln>
                <a:solidFill>
                  <a:schemeClr val="tx2">
                    <a:lumMod val="10000"/>
                  </a:schemeClr>
                </a:solidFill>
                <a:effectLst/>
                <a:latin typeface="Calibri" pitchFamily="34" charset="0"/>
                <a:ea typeface="Times New Roman" pitchFamily="18" charset="0"/>
                <a:cs typeface="Times New Roman" pitchFamily="18" charset="0"/>
              </a:rPr>
              <a:t>гетерогенности</a:t>
            </a:r>
            <a:r>
              <a:rPr kumimoji="0" lang="ru-RU" sz="1400" b="0" i="0" strike="noStrike" cap="none" normalizeH="0" baseline="0" dirty="0" smtClean="0">
                <a:ln>
                  <a:noFill/>
                </a:ln>
                <a:solidFill>
                  <a:schemeClr val="tx2">
                    <a:lumMod val="10000"/>
                  </a:schemeClr>
                </a:solidFill>
                <a:effectLst/>
                <a:latin typeface="Calibri" pitchFamily="34" charset="0"/>
                <a:ea typeface="Times New Roman" pitchFamily="18" charset="0"/>
                <a:cs typeface="Times New Roman" pitchFamily="18" charset="0"/>
              </a:rPr>
              <a:t>, выражающегося как в прогрессивной дивергентной эволюции при исторически преобразуемом отражении условий внешней среды, так и в форме индивидуальных онтогенезов при развитии особей каждого поколения; свойственные ей вещества (ДНК, РНК, белки) и энергия при единстве процессов синтеза и распада подчинены упорядоченному взаимодействию по сигналу исторически создаваемых программ, записанных в молекулярно-генетических структурах; обладает способностью к отражению, достигая высокой организации при наличии необходимых условий через осознаваемый труд, способно стать предпосылкой для появления высшей общественной формы движения материи, которая проявляет себя в виде </a:t>
            </a:r>
            <a:r>
              <a:rPr kumimoji="0" lang="ru-RU" sz="1400" b="0" i="0" strike="noStrike" cap="none" normalizeH="0" baseline="0" dirty="0" err="1" smtClean="0">
                <a:ln>
                  <a:noFill/>
                </a:ln>
                <a:solidFill>
                  <a:schemeClr val="tx2">
                    <a:lumMod val="10000"/>
                  </a:schemeClr>
                </a:solidFill>
                <a:effectLst/>
                <a:latin typeface="Calibri" pitchFamily="34" charset="0"/>
                <a:ea typeface="Times New Roman" pitchFamily="18" charset="0"/>
                <a:cs typeface="Times New Roman" pitchFamily="18" charset="0"/>
              </a:rPr>
              <a:t>надбиологического</a:t>
            </a:r>
            <a:r>
              <a:rPr kumimoji="0" lang="ru-RU" sz="1400" b="0" i="0" strike="noStrike" cap="none" normalizeH="0" baseline="0" dirty="0" smtClean="0">
                <a:ln>
                  <a:noFill/>
                </a:ln>
                <a:solidFill>
                  <a:schemeClr val="tx2">
                    <a:lumMod val="10000"/>
                  </a:schemeClr>
                </a:solidFill>
                <a:effectLst/>
                <a:latin typeface="Calibri" pitchFamily="34" charset="0"/>
                <a:ea typeface="Times New Roman" pitchFamily="18" charset="0"/>
                <a:cs typeface="Times New Roman" pitchFamily="18" charset="0"/>
              </a:rPr>
              <a:t> прогресса общества, преобразования мира человеком, познания им природы, самого себя” (Н.П. Дубинин) </a:t>
            </a:r>
            <a:endParaRPr kumimoji="0" lang="ru-RU" sz="1200" b="0" i="0" strike="noStrike" cap="none" normalizeH="0" baseline="0" dirty="0" smtClean="0">
              <a:ln>
                <a:noFill/>
              </a:ln>
              <a:solidFill>
                <a:schemeClr val="tx2">
                  <a:lumMod val="10000"/>
                </a:schemeClr>
              </a:solidFill>
              <a:effectLst/>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ru-RU" sz="1400" b="0" i="0" strike="noStrike" cap="none" normalizeH="0" baseline="0" dirty="0" smtClean="0">
                <a:ln>
                  <a:noFill/>
                </a:ln>
                <a:solidFill>
                  <a:schemeClr val="tx2">
                    <a:lumMod val="10000"/>
                  </a:schemeClr>
                </a:solidFill>
                <a:effectLst/>
                <a:latin typeface="Calibri" pitchFamily="34" charset="0"/>
                <a:ea typeface="Times New Roman" pitchFamily="18" charset="0"/>
                <a:cs typeface="Times New Roman" pitchFamily="18" charset="0"/>
              </a:rPr>
              <a:t>“макромолекулярная открытая система, которой свойственны иерархическая организация, способность к самовоспроизведению, обмен веществ, тонко регулируемый поток энергии” (проф. В.Н. Ярыгин)</a:t>
            </a:r>
            <a:endParaRPr kumimoji="0" lang="ru-RU" sz="1200" b="0" i="0" strike="noStrike" cap="none" normalizeH="0" baseline="0" dirty="0" smtClean="0">
              <a:ln>
                <a:noFill/>
              </a:ln>
              <a:solidFill>
                <a:schemeClr val="tx2">
                  <a:lumMod val="10000"/>
                </a:schemeClr>
              </a:solidFill>
              <a:effectLst/>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ru-RU" sz="1400" b="0" i="0" strike="noStrike" cap="none" normalizeH="0" baseline="0" dirty="0" smtClean="0">
                <a:ln>
                  <a:noFill/>
                </a:ln>
                <a:solidFill>
                  <a:schemeClr val="tx2">
                    <a:lumMod val="10000"/>
                  </a:schemeClr>
                </a:solidFill>
                <a:effectLst/>
                <a:latin typeface="Calibri" pitchFamily="34" charset="0"/>
                <a:ea typeface="Times New Roman" pitchFamily="18" charset="0"/>
                <a:cs typeface="Times New Roman" pitchFamily="18" charset="0"/>
              </a:rPr>
              <a:t>“живые тела, существующие на Земле, представляют собой открытые, саморегулирующиеся и самовоспроизводящиеся системы, построенные из биополимеров – белков и нуклеиновых кислот” (М.В. </a:t>
            </a:r>
            <a:r>
              <a:rPr kumimoji="0" lang="ru-RU" sz="1400" b="0" i="0" strike="noStrike" cap="none" normalizeH="0" baseline="0" dirty="0" err="1" smtClean="0">
                <a:ln>
                  <a:noFill/>
                </a:ln>
                <a:solidFill>
                  <a:schemeClr val="tx2">
                    <a:lumMod val="10000"/>
                  </a:schemeClr>
                </a:solidFill>
                <a:effectLst/>
                <a:latin typeface="Calibri" pitchFamily="34" charset="0"/>
                <a:ea typeface="Times New Roman" pitchFamily="18" charset="0"/>
                <a:cs typeface="Times New Roman" pitchFamily="18" charset="0"/>
              </a:rPr>
              <a:t>Волькенштейн</a:t>
            </a:r>
            <a:r>
              <a:rPr kumimoji="0" lang="ru-RU" sz="1400" b="0" i="0" strike="noStrike" cap="none" normalizeH="0" baseline="0" dirty="0" smtClean="0">
                <a:ln>
                  <a:noFill/>
                </a:ln>
                <a:solidFill>
                  <a:schemeClr val="tx2">
                    <a:lumMod val="10000"/>
                  </a:schemeClr>
                </a:solidFill>
                <a:effectLst/>
                <a:latin typeface="Calibri" pitchFamily="34" charset="0"/>
                <a:ea typeface="Times New Roman" pitchFamily="18" charset="0"/>
                <a:cs typeface="Times New Roman" pitchFamily="18" charset="0"/>
              </a:rPr>
              <a:t>)</a:t>
            </a:r>
            <a:endParaRPr kumimoji="0" lang="ru-RU" sz="900" b="0" i="0" strike="noStrike" cap="none" normalizeH="0" baseline="0" dirty="0" smtClean="0">
              <a:ln>
                <a:noFill/>
              </a:ln>
              <a:solidFill>
                <a:schemeClr val="tx2">
                  <a:lumMod val="10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endParaRPr>
          </a:p>
        </p:txBody>
      </p:sp>
      <p:sp>
        <p:nvSpPr>
          <p:cNvPr id="3" name="Номер слайда 2"/>
          <p:cNvSpPr>
            <a:spLocks noGrp="1"/>
          </p:cNvSpPr>
          <p:nvPr>
            <p:ph type="sldNum" sz="quarter" idx="12"/>
          </p:nvPr>
        </p:nvSpPr>
        <p:spPr/>
        <p:txBody>
          <a:bodyPr/>
          <a:lstStyle/>
          <a:p>
            <a:fld id="{725C68B6-61C2-468F-89AB-4B9F7531AA68}" type="slidenum">
              <a:rPr lang="ru-RU" smtClean="0"/>
              <a:pPr/>
              <a:t>3</a:t>
            </a:fld>
            <a:endParaRPr lang="ru-RU"/>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428728" y="285728"/>
            <a:ext cx="4572000" cy="1015663"/>
          </a:xfrm>
          <a:prstGeom prst="rect">
            <a:avLst/>
          </a:prstGeom>
        </p:spPr>
        <p:txBody>
          <a:bodyPr>
            <a:spAutoFit/>
          </a:bodyPr>
          <a:lstStyle/>
          <a:p>
            <a:r>
              <a:rPr lang="ru-RU" sz="3600" b="1" dirty="0" smtClean="0">
                <a:solidFill>
                  <a:srgbClr val="FF0000"/>
                </a:solidFill>
              </a:rPr>
              <a:t>Критерии жизни</a:t>
            </a:r>
            <a:r>
              <a:rPr lang="ru-RU" sz="2400" b="1" dirty="0" smtClean="0">
                <a:solidFill>
                  <a:srgbClr val="19FF81"/>
                </a:solidFill>
              </a:rPr>
              <a:t>.</a:t>
            </a:r>
          </a:p>
          <a:p>
            <a:endParaRPr lang="pl-PL" sz="2400" b="1" dirty="0">
              <a:solidFill>
                <a:srgbClr val="19FF81"/>
              </a:solidFill>
            </a:endParaRPr>
          </a:p>
        </p:txBody>
      </p:sp>
      <p:sp>
        <p:nvSpPr>
          <p:cNvPr id="6" name="Заголовок 5"/>
          <p:cNvSpPr>
            <a:spLocks noGrp="1"/>
          </p:cNvSpPr>
          <p:nvPr>
            <p:ph type="title" idx="4294967295"/>
          </p:nvPr>
        </p:nvSpPr>
        <p:spPr>
          <a:xfrm>
            <a:off x="685800" y="1142984"/>
            <a:ext cx="7772400" cy="5214974"/>
          </a:xfrm>
        </p:spPr>
        <p:txBody>
          <a:bodyPr/>
          <a:lstStyle/>
          <a:p>
            <a:pPr algn="l"/>
            <a:r>
              <a:rPr lang="ru-RU" sz="2800" dirty="0" smtClean="0"/>
              <a:t> 1.Единство химического состава.</a:t>
            </a:r>
            <a:br>
              <a:rPr lang="ru-RU" sz="2800" dirty="0" smtClean="0"/>
            </a:br>
            <a:r>
              <a:rPr lang="ru-RU" sz="2800" dirty="0" smtClean="0"/>
              <a:t> 2. Единство структурной организации.</a:t>
            </a:r>
            <a:br>
              <a:rPr lang="ru-RU" sz="2800" dirty="0" smtClean="0"/>
            </a:br>
            <a:r>
              <a:rPr lang="ru-RU" sz="2800" dirty="0" smtClean="0"/>
              <a:t> 3. Системность.</a:t>
            </a:r>
            <a:br>
              <a:rPr lang="ru-RU" sz="2800" dirty="0" smtClean="0"/>
            </a:br>
            <a:r>
              <a:rPr lang="ru-RU" sz="2800" dirty="0" smtClean="0"/>
              <a:t> 4. Открытость.</a:t>
            </a:r>
            <a:br>
              <a:rPr lang="ru-RU" sz="2800" dirty="0" smtClean="0"/>
            </a:br>
            <a:r>
              <a:rPr lang="ru-RU" sz="2800" dirty="0" smtClean="0"/>
              <a:t> 5. Дискретность.</a:t>
            </a:r>
            <a:br>
              <a:rPr lang="ru-RU" sz="2800" dirty="0" smtClean="0"/>
            </a:br>
            <a:r>
              <a:rPr lang="ru-RU" sz="2800" dirty="0" smtClean="0"/>
              <a:t> 6. Обмен веществ и энергии.</a:t>
            </a:r>
            <a:br>
              <a:rPr lang="ru-RU" sz="2800" dirty="0" smtClean="0"/>
            </a:br>
            <a:r>
              <a:rPr lang="ru-RU" sz="2800" dirty="0" smtClean="0"/>
              <a:t> 7. Самовоспроизведение.</a:t>
            </a:r>
            <a:br>
              <a:rPr lang="ru-RU" sz="2800" dirty="0" smtClean="0"/>
            </a:br>
            <a:r>
              <a:rPr lang="ru-RU" sz="2800" dirty="0" smtClean="0"/>
              <a:t> 8. </a:t>
            </a:r>
            <a:r>
              <a:rPr lang="ru-RU" sz="2800" dirty="0" err="1" smtClean="0"/>
              <a:t>Саморегуляция</a:t>
            </a:r>
            <a:r>
              <a:rPr lang="ru-RU" sz="2800" dirty="0" smtClean="0"/>
              <a:t>.</a:t>
            </a:r>
            <a:br>
              <a:rPr lang="ru-RU" sz="2800" dirty="0" smtClean="0"/>
            </a:br>
            <a:r>
              <a:rPr lang="ru-RU" sz="2800" dirty="0" smtClean="0"/>
              <a:t> 9. Развитие и рост.</a:t>
            </a:r>
            <a:br>
              <a:rPr lang="ru-RU" sz="2800" dirty="0" smtClean="0"/>
            </a:br>
            <a:r>
              <a:rPr lang="ru-RU" sz="2800" dirty="0" smtClean="0"/>
              <a:t>10. Раздражимость.</a:t>
            </a:r>
            <a:br>
              <a:rPr lang="ru-RU" sz="2800" dirty="0" smtClean="0"/>
            </a:br>
            <a:r>
              <a:rPr lang="ru-RU" sz="2800" dirty="0" smtClean="0"/>
              <a:t>11. Наследственность и изменчивость.</a:t>
            </a:r>
            <a:br>
              <a:rPr lang="ru-RU" sz="2800" dirty="0" smtClean="0"/>
            </a:br>
            <a:r>
              <a:rPr lang="ru-RU" sz="2800" dirty="0" smtClean="0"/>
              <a:t>12. Приспособленность.</a:t>
            </a:r>
            <a:endParaRPr lang="ru-RU" sz="2800"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4</a:t>
            </a:fld>
            <a:endParaRPr lang="ru-RU"/>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58204" cy="1368412"/>
          </a:xfrm>
        </p:spPr>
        <p:txBody>
          <a:bodyPr>
            <a:noAutofit/>
          </a:bodyPr>
          <a:lstStyle/>
          <a:p>
            <a:r>
              <a:rPr lang="ru-RU" sz="3200" b="1" dirty="0" smtClean="0">
                <a:solidFill>
                  <a:srgbClr val="FF0000"/>
                </a:solidFill>
              </a:rPr>
              <a:t>Возникновение жизни</a:t>
            </a:r>
            <a:r>
              <a:rPr lang="ru-RU" sz="3200" dirty="0" smtClean="0">
                <a:solidFill>
                  <a:srgbClr val="FF0000"/>
                </a:solidFill>
              </a:rPr>
              <a:t> — один из интереснейших вопросов биологии, ответ на который</a:t>
            </a:r>
            <a:r>
              <a:rPr lang="ru-RU" sz="3200" b="1" dirty="0" smtClean="0">
                <a:solidFill>
                  <a:srgbClr val="FF0000"/>
                </a:solidFill>
              </a:rPr>
              <a:t> до сих пор не</a:t>
            </a:r>
            <a:r>
              <a:rPr lang="ru-RU" sz="3200" dirty="0" smtClean="0">
                <a:solidFill>
                  <a:srgbClr val="FF0000"/>
                </a:solidFill>
              </a:rPr>
              <a:t> </a:t>
            </a:r>
            <a:r>
              <a:rPr lang="ru-RU" sz="3200" b="1" dirty="0" smtClean="0">
                <a:solidFill>
                  <a:srgbClr val="FF0000"/>
                </a:solidFill>
              </a:rPr>
              <a:t>найден</a:t>
            </a:r>
            <a:endParaRPr lang="ru-RU" sz="3200" dirty="0"/>
          </a:p>
        </p:txBody>
      </p:sp>
      <p:sp>
        <p:nvSpPr>
          <p:cNvPr id="6" name="Содержимое 5"/>
          <p:cNvSpPr>
            <a:spLocks noGrp="1"/>
          </p:cNvSpPr>
          <p:nvPr>
            <p:ph idx="1"/>
          </p:nvPr>
        </p:nvSpPr>
        <p:spPr>
          <a:xfrm>
            <a:off x="714348" y="2714620"/>
            <a:ext cx="7772400" cy="3019436"/>
          </a:xfrm>
        </p:spPr>
        <p:txBody>
          <a:bodyPr/>
          <a:lstStyle/>
          <a:p>
            <a:r>
              <a:rPr lang="ru-RU" sz="2800" b="1" dirty="0" smtClean="0">
                <a:solidFill>
                  <a:srgbClr val="00FF00"/>
                </a:solidFill>
                <a:latin typeface="Arial" charset="0"/>
              </a:rPr>
              <a:t>Гипотеза стационарного состояния жизни </a:t>
            </a:r>
          </a:p>
          <a:p>
            <a:r>
              <a:rPr lang="ru-RU" sz="2800" b="1" dirty="0" smtClean="0">
                <a:solidFill>
                  <a:srgbClr val="00FF00"/>
                </a:solidFill>
                <a:latin typeface="Arial" charset="0"/>
              </a:rPr>
              <a:t>Гипотеза самозарождения </a:t>
            </a:r>
          </a:p>
          <a:p>
            <a:r>
              <a:rPr lang="ru-RU" sz="2800" b="1" dirty="0" smtClean="0">
                <a:solidFill>
                  <a:srgbClr val="00FF00"/>
                </a:solidFill>
                <a:latin typeface="Arial" charset="0"/>
              </a:rPr>
              <a:t>Гипотеза креационизма </a:t>
            </a:r>
          </a:p>
          <a:p>
            <a:r>
              <a:rPr lang="ru-RU" sz="2800" b="1" dirty="0" smtClean="0">
                <a:solidFill>
                  <a:srgbClr val="00FF00"/>
                </a:solidFill>
                <a:latin typeface="Arial" charset="0"/>
              </a:rPr>
              <a:t>Гипотеза панспермии </a:t>
            </a:r>
          </a:p>
          <a:p>
            <a:r>
              <a:rPr lang="ru-RU" sz="2800" b="1" dirty="0" smtClean="0">
                <a:solidFill>
                  <a:srgbClr val="00FF00"/>
                </a:solidFill>
                <a:latin typeface="Arial" charset="0"/>
              </a:rPr>
              <a:t>Гипотеза биохимической эволюции</a:t>
            </a:r>
          </a:p>
          <a:p>
            <a:endParaRPr lang="ru-RU" dirty="0"/>
          </a:p>
        </p:txBody>
      </p:sp>
      <p:sp>
        <p:nvSpPr>
          <p:cNvPr id="4" name="Прямоугольник 3"/>
          <p:cNvSpPr/>
          <p:nvPr/>
        </p:nvSpPr>
        <p:spPr>
          <a:xfrm>
            <a:off x="642910" y="1714488"/>
            <a:ext cx="7858180" cy="830997"/>
          </a:xfrm>
          <a:prstGeom prst="rect">
            <a:avLst/>
          </a:prstGeom>
        </p:spPr>
        <p:txBody>
          <a:bodyPr wrap="square">
            <a:spAutoFit/>
          </a:bodyPr>
          <a:lstStyle/>
          <a:p>
            <a:pPr algn="ctr"/>
            <a:r>
              <a:rPr lang="ru-RU" sz="2400" b="1" i="1" dirty="0" smtClean="0">
                <a:solidFill>
                  <a:srgbClr val="00B0F0"/>
                </a:solidFill>
              </a:rPr>
              <a:t>Возникновение жизни — гипотетический процесс превращения неживой природы в живую.</a:t>
            </a:r>
            <a:endParaRPr lang="ru-RU" sz="2400" dirty="0">
              <a:solidFill>
                <a:srgbClr val="00B0F0"/>
              </a:solidFill>
            </a:endParaRPr>
          </a:p>
        </p:txBody>
      </p:sp>
      <p:sp>
        <p:nvSpPr>
          <p:cNvPr id="7" name="Номер слайда 6"/>
          <p:cNvSpPr>
            <a:spLocks noGrp="1"/>
          </p:cNvSpPr>
          <p:nvPr>
            <p:ph type="sldNum" sz="quarter" idx="12"/>
          </p:nvPr>
        </p:nvSpPr>
        <p:spPr/>
        <p:txBody>
          <a:bodyPr/>
          <a:lstStyle/>
          <a:p>
            <a:fld id="{725C68B6-61C2-468F-89AB-4B9F7531AA68}" type="slidenum">
              <a:rPr lang="ru-RU" smtClean="0"/>
              <a:pPr/>
              <a:t>5</a:t>
            </a:fld>
            <a:endParaRPr lang="ru-RU"/>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2910" y="1000108"/>
            <a:ext cx="8001056" cy="5078313"/>
          </a:xfrm>
          <a:prstGeom prst="rect">
            <a:avLst/>
          </a:prstGeom>
        </p:spPr>
        <p:txBody>
          <a:bodyPr wrap="square">
            <a:spAutoFit/>
          </a:bodyPr>
          <a:lstStyle/>
          <a:p>
            <a:r>
              <a:rPr lang="ru-RU" dirty="0" smtClean="0"/>
              <a:t> </a:t>
            </a:r>
            <a:r>
              <a:rPr lang="pl-PL" sz="3600" dirty="0" smtClean="0">
                <a:solidFill>
                  <a:srgbClr val="FFFF00"/>
                </a:solidFill>
              </a:rPr>
              <a:t>В настоящее время </a:t>
            </a:r>
            <a:r>
              <a:rPr lang="ru-RU" sz="3600" dirty="0" smtClean="0">
                <a:solidFill>
                  <a:srgbClr val="FFFF00"/>
                </a:solidFill>
              </a:rPr>
              <a:t>гипотезы</a:t>
            </a:r>
            <a:r>
              <a:rPr lang="pl-PL" sz="3600" dirty="0" smtClean="0"/>
              <a:t> </a:t>
            </a:r>
            <a:r>
              <a:rPr lang="pl-PL" sz="3600" b="1" i="1" dirty="0" smtClean="0">
                <a:solidFill>
                  <a:srgbClr val="66FF33"/>
                </a:solidFill>
              </a:rPr>
              <a:t>самозарождения</a:t>
            </a:r>
            <a:r>
              <a:rPr lang="pl-PL" sz="3600" dirty="0" smtClean="0"/>
              <a:t> </a:t>
            </a:r>
            <a:r>
              <a:rPr lang="pl-PL" sz="3600" dirty="0" smtClean="0">
                <a:solidFill>
                  <a:srgbClr val="FFFF00"/>
                </a:solidFill>
              </a:rPr>
              <a:t>и</a:t>
            </a:r>
            <a:r>
              <a:rPr lang="pl-PL" sz="3600" dirty="0" smtClean="0"/>
              <a:t> </a:t>
            </a:r>
            <a:r>
              <a:rPr lang="pl-PL" sz="3600" b="1" i="1" dirty="0" smtClean="0">
                <a:solidFill>
                  <a:srgbClr val="66FF33"/>
                </a:solidFill>
              </a:rPr>
              <a:t>станционарного состояния</a:t>
            </a:r>
            <a:r>
              <a:rPr lang="pl-PL" sz="3600" dirty="0" smtClean="0"/>
              <a:t> </a:t>
            </a:r>
            <a:r>
              <a:rPr lang="pl-PL" sz="3600" b="1" dirty="0" smtClean="0">
                <a:solidFill>
                  <a:srgbClr val="FFFF00"/>
                </a:solidFill>
              </a:rPr>
              <a:t>представляют собой</a:t>
            </a:r>
            <a:r>
              <a:rPr lang="pl-PL" sz="3600" dirty="0" smtClean="0">
                <a:solidFill>
                  <a:srgbClr val="FFFF00"/>
                </a:solidFill>
              </a:rPr>
              <a:t> </a:t>
            </a:r>
            <a:r>
              <a:rPr lang="pl-PL" sz="3600" b="1" dirty="0" smtClean="0">
                <a:solidFill>
                  <a:srgbClr val="FFFF00"/>
                </a:solidFill>
              </a:rPr>
              <a:t>только </a:t>
            </a:r>
            <a:r>
              <a:rPr lang="pl-PL" sz="3600" b="1" u="sng" dirty="0" smtClean="0">
                <a:solidFill>
                  <a:srgbClr val="FFFF00"/>
                </a:solidFill>
              </a:rPr>
              <a:t>исторический</a:t>
            </a:r>
            <a:r>
              <a:rPr lang="pl-PL" sz="3600" b="1" dirty="0" smtClean="0">
                <a:solidFill>
                  <a:srgbClr val="FFFF00"/>
                </a:solidFill>
              </a:rPr>
              <a:t> или </a:t>
            </a:r>
            <a:r>
              <a:rPr lang="pl-PL" sz="3600" b="1" u="sng" dirty="0" smtClean="0">
                <a:solidFill>
                  <a:srgbClr val="FFFF00"/>
                </a:solidFill>
              </a:rPr>
              <a:t>философский интерес</a:t>
            </a:r>
            <a:r>
              <a:rPr lang="pl-PL" sz="3600" b="1" dirty="0" smtClean="0">
                <a:solidFill>
                  <a:srgbClr val="FFFF00"/>
                </a:solidFill>
              </a:rPr>
              <a:t>, так как результаты научных исследований противоречат выводам этих </a:t>
            </a:r>
            <a:r>
              <a:rPr lang="ru-RU" sz="3600" b="1" dirty="0" smtClean="0">
                <a:solidFill>
                  <a:srgbClr val="FFFF00"/>
                </a:solidFill>
              </a:rPr>
              <a:t>гипотез</a:t>
            </a:r>
            <a:r>
              <a:rPr lang="pl-PL" sz="3600" b="1" dirty="0" smtClean="0">
                <a:solidFill>
                  <a:srgbClr val="FFFF00"/>
                </a:solidFill>
              </a:rPr>
              <a:t>.</a:t>
            </a:r>
            <a:r>
              <a:rPr lang="pl-PL" sz="3600" dirty="0" smtClean="0">
                <a:solidFill>
                  <a:srgbClr val="FFFF00"/>
                </a:solidFill>
              </a:rPr>
              <a:t> </a:t>
            </a:r>
            <a:endParaRPr lang="ru-RU" dirty="0"/>
          </a:p>
        </p:txBody>
      </p:sp>
      <p:sp>
        <p:nvSpPr>
          <p:cNvPr id="3" name="Номер слайда 2"/>
          <p:cNvSpPr>
            <a:spLocks noGrp="1"/>
          </p:cNvSpPr>
          <p:nvPr>
            <p:ph type="sldNum" sz="quarter" idx="12"/>
          </p:nvPr>
        </p:nvSpPr>
        <p:spPr/>
        <p:txBody>
          <a:bodyPr/>
          <a:lstStyle/>
          <a:p>
            <a:fld id="{725C68B6-61C2-468F-89AB-4B9F7531AA68}" type="slidenum">
              <a:rPr lang="ru-RU" smtClean="0"/>
              <a:pPr/>
              <a:t>6</a:t>
            </a:fld>
            <a:endParaRPr lang="ru-RU"/>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b="1" u="sng" dirty="0" smtClean="0">
                <a:solidFill>
                  <a:srgbClr val="66FF33"/>
                </a:solidFill>
              </a:rPr>
              <a:t>Гипотеза стационарного состояния</a:t>
            </a:r>
            <a:endParaRPr lang="ru-RU" sz="3600" u="sng" dirty="0"/>
          </a:p>
        </p:txBody>
      </p:sp>
      <p:sp>
        <p:nvSpPr>
          <p:cNvPr id="3" name="Содержимое 2"/>
          <p:cNvSpPr>
            <a:spLocks noGrp="1"/>
          </p:cNvSpPr>
          <p:nvPr>
            <p:ph idx="1"/>
          </p:nvPr>
        </p:nvSpPr>
        <p:spPr>
          <a:xfrm>
            <a:off x="3385592" y="1916832"/>
            <a:ext cx="5758408" cy="4680520"/>
          </a:xfrm>
        </p:spPr>
        <p:txBody>
          <a:bodyPr/>
          <a:lstStyle/>
          <a:p>
            <a:pPr>
              <a:buNone/>
            </a:pPr>
            <a:r>
              <a:rPr lang="ru-RU" b="1" dirty="0" smtClean="0">
                <a:solidFill>
                  <a:srgbClr val="00B0F0"/>
                </a:solidFill>
                <a:effectLst>
                  <a:outerShdw blurRad="38100" dist="38100" dir="2700000" algn="tl">
                    <a:srgbClr val="000000"/>
                  </a:outerShdw>
                </a:effectLst>
              </a:rPr>
              <a:t>жизнь существовала всегда</a:t>
            </a:r>
          </a:p>
          <a:p>
            <a:pPr>
              <a:buNone/>
            </a:pPr>
            <a:endParaRPr lang="ru-RU" b="1" dirty="0" smtClean="0">
              <a:solidFill>
                <a:srgbClr val="00B0F0"/>
              </a:solidFill>
              <a:effectLst>
                <a:outerShdw blurRad="38100" dist="38100" dir="2700000" algn="tl">
                  <a:srgbClr val="000000"/>
                </a:outerShdw>
              </a:effectLst>
            </a:endParaRPr>
          </a:p>
          <a:p>
            <a:r>
              <a:rPr lang="pl-PL" sz="2800" b="1" dirty="0" smtClean="0">
                <a:solidFill>
                  <a:srgbClr val="FFFF00"/>
                </a:solidFill>
              </a:rPr>
              <a:t>Согласно этой теории, Земля никогда не возникала, а существовала вечно; она всегда была способна поддерживать жизнь, а если и изменялась, то очень мало; виды также существовали всегда.</a:t>
            </a:r>
            <a:br>
              <a:rPr lang="pl-PL" sz="2800" b="1" dirty="0" smtClean="0">
                <a:solidFill>
                  <a:srgbClr val="FFFF00"/>
                </a:solidFill>
              </a:rPr>
            </a:br>
            <a:endParaRPr lang="pl-PL" sz="2800" b="1" dirty="0" smtClean="0">
              <a:solidFill>
                <a:srgbClr val="FFFF00"/>
              </a:solidFill>
            </a:endParaRP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7</a:t>
            </a:fld>
            <a:endParaRPr lang="ru-RU"/>
          </a:p>
        </p:txBody>
      </p:sp>
      <p:pic>
        <p:nvPicPr>
          <p:cNvPr id="5" name="Рисунок 4" descr="Земля.jpg"/>
          <p:cNvPicPr>
            <a:picLocks noChangeAspect="1"/>
          </p:cNvPicPr>
          <p:nvPr/>
        </p:nvPicPr>
        <p:blipFill>
          <a:blip r:embed="rId2" cstate="print"/>
          <a:stretch>
            <a:fillRect/>
          </a:stretch>
        </p:blipFill>
        <p:spPr>
          <a:xfrm>
            <a:off x="179512" y="1340768"/>
            <a:ext cx="3203848" cy="2571768"/>
          </a:xfrm>
          <a:prstGeom prst="rect">
            <a:avLst/>
          </a:prstGeom>
        </p:spPr>
      </p:pic>
      <p:pic>
        <p:nvPicPr>
          <p:cNvPr id="6" name="Picture 3" descr="C:\Documents and Settings\Admin\Рабочий стол\фотографии для презентаций\21baf26a54b4c16243f432d97ee2f96d_full.jpg"/>
          <p:cNvPicPr>
            <a:picLocks noChangeAspect="1" noChangeArrowheads="1"/>
          </p:cNvPicPr>
          <p:nvPr/>
        </p:nvPicPr>
        <p:blipFill>
          <a:blip r:embed="rId3" cstate="print"/>
          <a:srcRect/>
          <a:stretch>
            <a:fillRect/>
          </a:stretch>
        </p:blipFill>
        <p:spPr bwMode="auto">
          <a:xfrm>
            <a:off x="179512" y="3933056"/>
            <a:ext cx="3571900" cy="2571744"/>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868478"/>
          </a:xfrm>
        </p:spPr>
        <p:txBody>
          <a:bodyPr>
            <a:noAutofit/>
          </a:bodyPr>
          <a:lstStyle/>
          <a:p>
            <a:r>
              <a:rPr lang="ru-RU" sz="2400" dirty="0" smtClean="0">
                <a:solidFill>
                  <a:srgbClr val="00B0F0"/>
                </a:solidFill>
              </a:rPr>
              <a:t>По данным космологии все планеты, и Земля в том числе, были когда-то раскаленными телами. Очевидно, что в тот период на Земле не было и не могло быть жизни,</a:t>
            </a:r>
            <a:r>
              <a:rPr lang="ru-RU" sz="2400" baseline="0" dirty="0" smtClean="0">
                <a:solidFill>
                  <a:srgbClr val="00B0F0"/>
                </a:solidFill>
              </a:rPr>
              <a:t> ведь организмы не могут функционировать при температуре окружающей среды выше 50-70*С.</a:t>
            </a:r>
            <a:endParaRPr lang="ru-RU" sz="2400" dirty="0">
              <a:solidFill>
                <a:srgbClr val="00B0F0"/>
              </a:solidFill>
            </a:endParaRPr>
          </a:p>
        </p:txBody>
      </p:sp>
      <p:pic>
        <p:nvPicPr>
          <p:cNvPr id="4" name="Picture 2"/>
          <p:cNvPicPr>
            <a:picLocks noGrp="1" noChangeAspect="1" noChangeArrowheads="1"/>
          </p:cNvPicPr>
          <p:nvPr>
            <p:ph idx="1"/>
          </p:nvPr>
        </p:nvPicPr>
        <p:blipFill>
          <a:blip r:embed="rId2" cstate="print"/>
          <a:stretch>
            <a:fillRect/>
          </a:stretch>
        </p:blipFill>
        <p:spPr bwMode="auto">
          <a:xfrm>
            <a:off x="785786" y="2428868"/>
            <a:ext cx="7500990" cy="4071966"/>
          </a:xfrm>
          <a:prstGeom prst="rect">
            <a:avLst/>
          </a:prstGeom>
          <a:noFill/>
          <a:ln w="9525">
            <a:noFill/>
            <a:miter lim="800000"/>
            <a:headEnd/>
            <a:tailEnd/>
          </a:ln>
          <a:effectLst/>
        </p:spPr>
      </p:pic>
      <p:sp>
        <p:nvSpPr>
          <p:cNvPr id="5" name="Номер слайда 4"/>
          <p:cNvSpPr>
            <a:spLocks noGrp="1"/>
          </p:cNvSpPr>
          <p:nvPr>
            <p:ph type="sldNum" sz="quarter" idx="12"/>
          </p:nvPr>
        </p:nvSpPr>
        <p:spPr/>
        <p:txBody>
          <a:bodyPr/>
          <a:lstStyle/>
          <a:p>
            <a:fld id="{725C68B6-61C2-468F-89AB-4B9F7531AA68}" type="slidenum">
              <a:rPr lang="ru-RU" smtClean="0"/>
              <a:pPr/>
              <a:t>8</a:t>
            </a:fld>
            <a:endParaRPr lang="ru-RU"/>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72000" y="0"/>
            <a:ext cx="4572000" cy="1200329"/>
          </a:xfrm>
          <a:prstGeom prst="rect">
            <a:avLst/>
          </a:prstGeom>
        </p:spPr>
        <p:txBody>
          <a:bodyPr>
            <a:spAutoFit/>
          </a:bodyPr>
          <a:lstStyle/>
          <a:p>
            <a:r>
              <a:rPr lang="ru-RU" sz="3600" b="1" u="sng" dirty="0" smtClean="0">
                <a:solidFill>
                  <a:srgbClr val="66FF33"/>
                </a:solidFill>
              </a:rPr>
              <a:t>Гипотеза </a:t>
            </a:r>
            <a:br>
              <a:rPr lang="ru-RU" sz="3600" b="1" u="sng" dirty="0" smtClean="0">
                <a:solidFill>
                  <a:srgbClr val="66FF33"/>
                </a:solidFill>
              </a:rPr>
            </a:br>
            <a:r>
              <a:rPr lang="ru-RU" sz="3600" b="1" u="sng" dirty="0" smtClean="0">
                <a:solidFill>
                  <a:srgbClr val="66FF33"/>
                </a:solidFill>
              </a:rPr>
              <a:t>самозарождения</a:t>
            </a:r>
            <a:endParaRPr lang="ru-RU" sz="3600" u="sng" dirty="0"/>
          </a:p>
        </p:txBody>
      </p:sp>
      <p:pic>
        <p:nvPicPr>
          <p:cNvPr id="4" name="Picture 4" descr="Группа 'Самозарождение мышей'"/>
          <p:cNvPicPr>
            <a:picLocks noChangeAspect="1" noChangeArrowheads="1"/>
          </p:cNvPicPr>
          <p:nvPr/>
        </p:nvPicPr>
        <p:blipFill>
          <a:blip r:embed="rId2" cstate="print"/>
          <a:srcRect/>
          <a:stretch>
            <a:fillRect/>
          </a:stretch>
        </p:blipFill>
        <p:spPr bwMode="auto">
          <a:xfrm>
            <a:off x="357158" y="571480"/>
            <a:ext cx="2994025" cy="2068513"/>
          </a:xfrm>
          <a:prstGeom prst="rect">
            <a:avLst/>
          </a:prstGeom>
          <a:noFill/>
        </p:spPr>
      </p:pic>
      <p:sp>
        <p:nvSpPr>
          <p:cNvPr id="5" name="Прямоугольник 4"/>
          <p:cNvSpPr/>
          <p:nvPr/>
        </p:nvSpPr>
        <p:spPr>
          <a:xfrm>
            <a:off x="3143240" y="2000240"/>
            <a:ext cx="5572132" cy="830997"/>
          </a:xfrm>
          <a:prstGeom prst="rect">
            <a:avLst/>
          </a:prstGeom>
        </p:spPr>
        <p:txBody>
          <a:bodyPr wrap="square">
            <a:spAutoFit/>
          </a:bodyPr>
          <a:lstStyle/>
          <a:p>
            <a:pPr algn="ctr">
              <a:buFontTx/>
              <a:buNone/>
            </a:pPr>
            <a:r>
              <a:rPr lang="pl-PL" sz="2400" b="1" dirty="0" smtClean="0">
                <a:solidFill>
                  <a:srgbClr val="00B0F0"/>
                </a:solidFill>
                <a:effectLst>
                  <a:outerShdw blurRad="38100" dist="38100" dir="2700000" algn="tl">
                    <a:srgbClr val="000000"/>
                  </a:outerShdw>
                </a:effectLst>
              </a:rPr>
              <a:t>жизнь возникала неоднократно из </a:t>
            </a:r>
            <a:endParaRPr lang="ru-RU" sz="2400" b="1" dirty="0" smtClean="0">
              <a:solidFill>
                <a:srgbClr val="00B0F0"/>
              </a:solidFill>
              <a:effectLst>
                <a:outerShdw blurRad="38100" dist="38100" dir="2700000" algn="tl">
                  <a:srgbClr val="000000"/>
                </a:outerShdw>
              </a:effectLst>
            </a:endParaRPr>
          </a:p>
          <a:p>
            <a:pPr algn="ctr">
              <a:buFontTx/>
              <a:buNone/>
            </a:pPr>
            <a:r>
              <a:rPr lang="pl-PL" sz="2400" b="1" dirty="0" smtClean="0">
                <a:solidFill>
                  <a:srgbClr val="00B0F0"/>
                </a:solidFill>
                <a:effectLst>
                  <a:outerShdw blurRad="38100" dist="38100" dir="2700000" algn="tl">
                    <a:srgbClr val="000000"/>
                  </a:outerShdw>
                </a:effectLst>
              </a:rPr>
              <a:t>неживого вещества</a:t>
            </a:r>
            <a:endParaRPr lang="ru-RU" sz="2400" b="1" dirty="0">
              <a:solidFill>
                <a:srgbClr val="00B0F0"/>
              </a:solidFill>
              <a:effectLst>
                <a:outerShdw blurRad="38100" dist="38100" dir="2700000" algn="tl">
                  <a:srgbClr val="000000"/>
                </a:outerShdw>
              </a:effectLst>
            </a:endParaRPr>
          </a:p>
        </p:txBody>
      </p:sp>
      <p:sp>
        <p:nvSpPr>
          <p:cNvPr id="6" name="Прямоугольник 5"/>
          <p:cNvSpPr/>
          <p:nvPr/>
        </p:nvSpPr>
        <p:spPr>
          <a:xfrm>
            <a:off x="428596" y="3143248"/>
            <a:ext cx="4572000" cy="3108543"/>
          </a:xfrm>
          <a:prstGeom prst="rect">
            <a:avLst/>
          </a:prstGeom>
        </p:spPr>
        <p:txBody>
          <a:bodyPr>
            <a:spAutoFit/>
          </a:bodyPr>
          <a:lstStyle/>
          <a:p>
            <a:r>
              <a:rPr lang="pl-PL" sz="2800" b="1" dirty="0" smtClean="0">
                <a:solidFill>
                  <a:srgbClr val="FFFF00"/>
                </a:solidFill>
              </a:rPr>
              <a:t>Согласно этой гипотезе, определенные «частицы» вещества содержат некое «активное начало», которое при подходящих условиях может создать </a:t>
            </a:r>
            <a:r>
              <a:rPr lang="ru-RU" sz="2800" b="1" dirty="0" smtClean="0">
                <a:solidFill>
                  <a:srgbClr val="FFFF00"/>
                </a:solidFill>
              </a:rPr>
              <a:t>новый </a:t>
            </a:r>
            <a:r>
              <a:rPr lang="pl-PL" sz="2800" b="1" dirty="0" smtClean="0">
                <a:solidFill>
                  <a:srgbClr val="FFFF00"/>
                </a:solidFill>
              </a:rPr>
              <a:t>живой организм</a:t>
            </a:r>
            <a:r>
              <a:rPr lang="ru-RU" b="1" dirty="0" smtClean="0">
                <a:solidFill>
                  <a:srgbClr val="FFFF00"/>
                </a:solidFill>
              </a:rPr>
              <a:t>.</a:t>
            </a:r>
            <a:r>
              <a:rPr lang="pl-PL" b="1" dirty="0" smtClean="0">
                <a:solidFill>
                  <a:srgbClr val="FFFF00"/>
                </a:solidFill>
              </a:rPr>
              <a:t> </a:t>
            </a:r>
            <a:endParaRPr lang="pl-PL" b="1" dirty="0">
              <a:solidFill>
                <a:srgbClr val="FFFF00"/>
              </a:solidFill>
            </a:endParaRPr>
          </a:p>
        </p:txBody>
      </p:sp>
      <p:sp>
        <p:nvSpPr>
          <p:cNvPr id="7" name="Номер слайда 6"/>
          <p:cNvSpPr>
            <a:spLocks noGrp="1"/>
          </p:cNvSpPr>
          <p:nvPr>
            <p:ph type="sldNum" sz="quarter" idx="12"/>
          </p:nvPr>
        </p:nvSpPr>
        <p:spPr/>
        <p:txBody>
          <a:bodyPr/>
          <a:lstStyle/>
          <a:p>
            <a:fld id="{725C68B6-61C2-468F-89AB-4B9F7531AA68}" type="slidenum">
              <a:rPr lang="ru-RU" smtClean="0"/>
              <a:pPr/>
              <a:t>9</a:t>
            </a:fld>
            <a:endParaRPr lang="ru-RU"/>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Шаблон оформления «Взмывающий ввысь»">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Классическая">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Шаблон оформления «Взмывающий ввысь» 1">
        <a:dk1>
          <a:srgbClr val="000000"/>
        </a:dk1>
        <a:lt1>
          <a:srgbClr val="FFFFFF"/>
        </a:lt1>
        <a:dk2>
          <a:srgbClr val="0000FF"/>
        </a:dk2>
        <a:lt2>
          <a:srgbClr val="FFCC66"/>
        </a:lt2>
        <a:accent1>
          <a:srgbClr val="00FFFF"/>
        </a:accent1>
        <a:accent2>
          <a:srgbClr val="FFFF00"/>
        </a:accent2>
        <a:accent3>
          <a:srgbClr val="AAAAFF"/>
        </a:accent3>
        <a:accent4>
          <a:srgbClr val="DADADA"/>
        </a:accent4>
        <a:accent5>
          <a:srgbClr val="AAFFFF"/>
        </a:accent5>
        <a:accent6>
          <a:srgbClr val="E7E700"/>
        </a:accent6>
        <a:hlink>
          <a:srgbClr val="FF0033"/>
        </a:hlink>
        <a:folHlink>
          <a:srgbClr val="3366FF"/>
        </a:folHlink>
      </a:clrScheme>
      <a:clrMap bg1="dk2" tx1="lt1" bg2="dk1" tx2="lt2" accent1="accent1" accent2="accent2" accent3="accent3" accent4="accent4" accent5="accent5" accent6="accent6" hlink="hlink" folHlink="folHlink"/>
    </a:extraClrScheme>
    <a:extraClrScheme>
      <a:clrScheme name="Шаблон оформления «Взмывающий ввысь» 2">
        <a:dk1>
          <a:srgbClr val="000000"/>
        </a:dk1>
        <a:lt1>
          <a:srgbClr val="FFFFFF"/>
        </a:lt1>
        <a:dk2>
          <a:srgbClr val="000000"/>
        </a:dk2>
        <a:lt2>
          <a:srgbClr val="CCECFF"/>
        </a:lt2>
        <a:accent1>
          <a:srgbClr val="6699FF"/>
        </a:accent1>
        <a:accent2>
          <a:srgbClr val="00CCCC"/>
        </a:accent2>
        <a:accent3>
          <a:srgbClr val="FFFFFF"/>
        </a:accent3>
        <a:accent4>
          <a:srgbClr val="000000"/>
        </a:accent4>
        <a:accent5>
          <a:srgbClr val="B8CAFF"/>
        </a:accent5>
        <a:accent6>
          <a:srgbClr val="00B9B9"/>
        </a:accent6>
        <a:hlink>
          <a:srgbClr val="CC99FF"/>
        </a:hlink>
        <a:folHlink>
          <a:srgbClr val="66CCFF"/>
        </a:folHlink>
      </a:clrScheme>
      <a:clrMap bg1="lt1" tx1="dk1" bg2="lt2" tx2="dk2" accent1="accent1" accent2="accent2" accent3="accent3" accent4="accent4" accent5="accent5" accent6="accent6" hlink="hlink" folHlink="folHlink"/>
    </a:extraClrScheme>
    <a:extraClrScheme>
      <a:clrScheme name="Шаблон оформления «Взмывающий ввысь» 3">
        <a:dk1>
          <a:srgbClr val="000000"/>
        </a:dk1>
        <a:lt1>
          <a:srgbClr val="FFFFFF"/>
        </a:lt1>
        <a:dk2>
          <a:srgbClr val="000000"/>
        </a:dk2>
        <a:lt2>
          <a:srgbClr val="FFFFFF"/>
        </a:lt2>
        <a:accent1>
          <a:srgbClr val="CBCBCB"/>
        </a:accent1>
        <a:accent2>
          <a:srgbClr val="969696"/>
        </a:accent2>
        <a:accent3>
          <a:srgbClr val="FFFFFF"/>
        </a:accent3>
        <a:accent4>
          <a:srgbClr val="000000"/>
        </a:accent4>
        <a:accent5>
          <a:srgbClr val="E2E2E2"/>
        </a:accent5>
        <a:accent6>
          <a:srgbClr val="878787"/>
        </a:accent6>
        <a:hlink>
          <a:srgbClr val="5F5F5F"/>
        </a:hlink>
        <a:folHlink>
          <a:srgbClr val="EAEAEA"/>
        </a:folHlink>
      </a:clrScheme>
      <a:clrMap bg1="lt1" tx1="dk1" bg2="lt2" tx2="dk2" accent1="accent1" accent2="accent2" accent3="accent3" accent4="accent4" accent5="accent5" accent6="accent6" hlink="hlink" folHlink="folHlink"/>
    </a:extraClrScheme>
    <a:extraClrScheme>
      <a:clrScheme name="Шаблон оформления «Взмывающий ввысь» 4">
        <a:dk1>
          <a:srgbClr val="000000"/>
        </a:dk1>
        <a:lt1>
          <a:srgbClr val="FFFFFF"/>
        </a:lt1>
        <a:dk2>
          <a:srgbClr val="008080"/>
        </a:dk2>
        <a:lt2>
          <a:srgbClr val="FFCC66"/>
        </a:lt2>
        <a:accent1>
          <a:srgbClr val="0099CC"/>
        </a:accent1>
        <a:accent2>
          <a:srgbClr val="FFFF00"/>
        </a:accent2>
        <a:accent3>
          <a:srgbClr val="AAC0C0"/>
        </a:accent3>
        <a:accent4>
          <a:srgbClr val="DADADA"/>
        </a:accent4>
        <a:accent5>
          <a:srgbClr val="AACAE2"/>
        </a:accent5>
        <a:accent6>
          <a:srgbClr val="E7E700"/>
        </a:accent6>
        <a:hlink>
          <a:srgbClr val="6600CC"/>
        </a:hlink>
        <a:folHlink>
          <a:srgbClr val="009999"/>
        </a:folHlink>
      </a:clrScheme>
      <a:clrMap bg1="dk2" tx1="lt1" bg2="dk1" tx2="lt2" accent1="accent1" accent2="accent2" accent3="accent3" accent4="accent4" accent5="accent5" accent6="accent6" hlink="hlink" folHlink="folHlink"/>
    </a:extraClrScheme>
    <a:extraClrScheme>
      <a:clrScheme name="Шаблон оформления «Взмывающий ввысь» 5">
        <a:dk1>
          <a:srgbClr val="000000"/>
        </a:dk1>
        <a:lt1>
          <a:srgbClr val="FFFFFF"/>
        </a:lt1>
        <a:dk2>
          <a:srgbClr val="993300"/>
        </a:dk2>
        <a:lt2>
          <a:srgbClr val="FFCC66"/>
        </a:lt2>
        <a:accent1>
          <a:srgbClr val="FF6633"/>
        </a:accent1>
        <a:accent2>
          <a:srgbClr val="FFFF00"/>
        </a:accent2>
        <a:accent3>
          <a:srgbClr val="CAADAA"/>
        </a:accent3>
        <a:accent4>
          <a:srgbClr val="DADADA"/>
        </a:accent4>
        <a:accent5>
          <a:srgbClr val="FFB8AD"/>
        </a:accent5>
        <a:accent6>
          <a:srgbClr val="E7E700"/>
        </a:accent6>
        <a:hlink>
          <a:srgbClr val="CC0000"/>
        </a:hlink>
        <a:folHlink>
          <a:srgbClr val="CC66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554</TotalTime>
  <Words>866</Words>
  <Application>Microsoft Office PowerPoint</Application>
  <PresentationFormat>Экран (4:3)</PresentationFormat>
  <Paragraphs>86</Paragraphs>
  <Slides>16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Шаблон оформления «Взмывающий ввысь»</vt:lpstr>
      <vt:lpstr>Гипотезы происхождения жизни на Земле</vt:lpstr>
      <vt:lpstr>Задачи урока: </vt:lpstr>
      <vt:lpstr>Слайд 3</vt:lpstr>
      <vt:lpstr> 1.Единство химического состава.  2. Единство структурной организации.  3. Системность.  4. Открытость.  5. Дискретность.  6. Обмен веществ и энергии.  7. Самовоспроизведение.  8. Саморегуляция.  9. Развитие и рост. 10. Раздражимость. 11. Наследственность и изменчивость. 12. Приспособленность.</vt:lpstr>
      <vt:lpstr>Возникновение жизни — один из интереснейших вопросов биологии, ответ на который до сих пор не найден</vt:lpstr>
      <vt:lpstr>Слайд 6</vt:lpstr>
      <vt:lpstr>Гипотеза стационарного состояния</vt:lpstr>
      <vt:lpstr>По данным космологии все планеты, и Земля в том числе, были когда-то раскаленными телами. Очевидно, что в тот период на Земле не было и не могло быть жизни, ведь организмы не могут функционировать при температуре окружающей среды выше 50-70*С.</vt:lpstr>
      <vt:lpstr>Слайд 9</vt:lpstr>
      <vt:lpstr>Слайд 10</vt:lpstr>
      <vt:lpstr>Слайд 11</vt:lpstr>
      <vt:lpstr>Слайд 12</vt:lpstr>
      <vt:lpstr> </vt:lpstr>
      <vt:lpstr>Спорьте, заблуждайтесь, ошибайтесь, но, ради бога, - размышляйте, и хотя криво, - да сами. Г. Лессинг </vt:lpstr>
      <vt:lpstr>                                                                  А я и не знал (а)…                                                             Самым сложным для              меня сегодня было…                                                            На будущее мне надо иметь в виду…</vt:lpstr>
      <vt:lpstr>Слайд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Гипотезы происхождения жизни на Земле</dc:title>
  <cp:lastModifiedBy>Admin</cp:lastModifiedBy>
  <cp:revision>58</cp:revision>
  <dcterms:modified xsi:type="dcterms:W3CDTF">2011-04-27T19:17:59Z</dcterms:modified>
</cp:coreProperties>
</file>